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2"/>
  </p:sldMasterIdLst>
  <p:notesMasterIdLst>
    <p:notesMasterId r:id="rId33"/>
  </p:notesMasterIdLst>
  <p:handoutMasterIdLst>
    <p:handoutMasterId r:id="rId34"/>
  </p:handoutMasterIdLst>
  <p:sldIdLst>
    <p:sldId id="2908" r:id="rId3"/>
    <p:sldId id="2898" r:id="rId4"/>
    <p:sldId id="257" r:id="rId5"/>
    <p:sldId id="272" r:id="rId6"/>
    <p:sldId id="2117" r:id="rId7"/>
    <p:sldId id="290" r:id="rId8"/>
    <p:sldId id="2119" r:id="rId9"/>
    <p:sldId id="2120" r:id="rId10"/>
    <p:sldId id="2121" r:id="rId11"/>
    <p:sldId id="2118" r:id="rId12"/>
    <p:sldId id="2122" r:id="rId13"/>
    <p:sldId id="2123" r:id="rId14"/>
    <p:sldId id="2124" r:id="rId15"/>
    <p:sldId id="2125" r:id="rId16"/>
    <p:sldId id="992" r:id="rId17"/>
    <p:sldId id="2126" r:id="rId18"/>
    <p:sldId id="2128" r:id="rId19"/>
    <p:sldId id="2905" r:id="rId20"/>
    <p:sldId id="2909" r:id="rId21"/>
    <p:sldId id="2910" r:id="rId22"/>
    <p:sldId id="2911" r:id="rId23"/>
    <p:sldId id="2904" r:id="rId24"/>
    <p:sldId id="2907" r:id="rId25"/>
    <p:sldId id="2912" r:id="rId26"/>
    <p:sldId id="2914" r:id="rId27"/>
    <p:sldId id="2913" r:id="rId28"/>
    <p:sldId id="2917" r:id="rId29"/>
    <p:sldId id="2918" r:id="rId30"/>
    <p:sldId id="2915" r:id="rId31"/>
    <p:sldId id="2127"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0" autoAdjust="0"/>
    <p:restoredTop sz="94660"/>
  </p:normalViewPr>
  <p:slideViewPr>
    <p:cSldViewPr snapToGrid="0">
      <p:cViewPr varScale="1">
        <p:scale>
          <a:sx n="93" d="100"/>
          <a:sy n="93" d="100"/>
        </p:scale>
        <p:origin x="84" y="10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50442" y="0"/>
            <a:ext cx="2945660" cy="498056"/>
          </a:xfrm>
          <a:prstGeom prst="rect">
            <a:avLst/>
          </a:prstGeom>
        </p:spPr>
        <p:txBody>
          <a:bodyPr vert="horz" lIns="92108" tIns="46054" rIns="92108" bIns="46054" rtlCol="0"/>
          <a:lstStyle>
            <a:lvl1pPr algn="r" latinLnBrk="0">
              <a:defRPr kumimoji="1" lang="ja-JP" sz="1200"/>
            </a:lvl1pPr>
          </a:lstStyle>
          <a:p>
            <a:fld id="{03A45BA1-980A-4507-BE5A-5C1E7C2FFD8F}" type="datetimeFigureOut">
              <a:rPr kumimoji="1" lang="en-US" altLang="ja-JP"/>
              <a:t>8/12/2023</a:t>
            </a:fld>
            <a:endParaRPr kumimoji="1" lang="ja-JP"/>
          </a:p>
        </p:txBody>
      </p:sp>
      <p:sp>
        <p:nvSpPr>
          <p:cNvPr id="4" name="フッター プレースホルダー 3"/>
          <p:cNvSpPr>
            <a:spLocks noGrp="1"/>
          </p:cNvSpPr>
          <p:nvPr>
            <p:ph type="ftr" sz="quarter" idx="2"/>
          </p:nvPr>
        </p:nvSpPr>
        <p:spPr>
          <a:xfrm>
            <a:off x="0" y="9428584"/>
            <a:ext cx="2945660" cy="498055"/>
          </a:xfrm>
          <a:prstGeom prst="rect">
            <a:avLst/>
          </a:prstGeom>
        </p:spPr>
        <p:txBody>
          <a:bodyPr vert="horz" lIns="92108" tIns="46054" rIns="92108" bIns="46054"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50442" y="9428584"/>
            <a:ext cx="2945660" cy="498055"/>
          </a:xfrm>
          <a:prstGeom prst="rect">
            <a:avLst/>
          </a:prstGeom>
        </p:spPr>
        <p:txBody>
          <a:bodyPr vert="horz" lIns="92108" tIns="46054" rIns="92108" bIns="46054" rtlCol="0" anchor="b"/>
          <a:lstStyle>
            <a:lvl1pPr algn="r" latinLnBrk="0">
              <a:defRPr kumimoji="1" lang="ja-JP" sz="1200"/>
            </a:lvl1pPr>
          </a:lstStyle>
          <a:p>
            <a:fld id="{57E03411-58E2-43FD-AE1D-AD77DFF8CB20}" type="slidenum">
              <a:rPr kumimoji="1" lang="ja-JP"/>
              <a:t>‹#›</a:t>
            </a:fld>
            <a:endParaRPr kumimoji="1" lang="ja-JP"/>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latinLnBrk="0">
              <a:defRPr kumimoji="1" lang="ja-JP" sz="1200"/>
            </a:lvl1pPr>
          </a:lstStyle>
          <a:p>
            <a:fld id="{85A3416D-7FED-43BC-AA7C-D92DBA01ED64}" type="datetimeFigureOut">
              <a:t>2023/8/12</a:t>
            </a:fld>
            <a:endParaRPr kumimoji="1" lang="ja-JP"/>
          </a:p>
        </p:txBody>
      </p:sp>
      <p:sp>
        <p:nvSpPr>
          <p:cNvPr id="4"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kumimoji="1" lang="ja-JP"/>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latinLnBrk="0">
              <a:defRPr kumimoji="1" lang="ja-JP" sz="1200"/>
            </a:lvl1pPr>
          </a:lstStyle>
          <a:p>
            <a:fld id="{C8DC57A8-AE18-4654-B6AF-04B3577165BE}" type="slidenum">
              <a:t>‹#›</a:t>
            </a:fld>
            <a:endParaRPr kumimoji="1" lang="ja-JP"/>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サビ児管の皆さんが所属する、様々な施設、事業所は</a:t>
            </a:r>
            <a:endParaRPr kumimoji="1" lang="en-US" altLang="ja-JP" dirty="0"/>
          </a:p>
          <a:p>
            <a:r>
              <a:rPr kumimoji="1" lang="ja-JP" altLang="en-US" dirty="0"/>
              <a:t>全て地域の障害児者の社会資源です。</a:t>
            </a:r>
            <a:endParaRPr kumimoji="1" lang="en-US" altLang="ja-JP" dirty="0"/>
          </a:p>
          <a:p>
            <a:r>
              <a:rPr kumimoji="1" lang="ja-JP" altLang="en-US" dirty="0"/>
              <a:t>障害があってもなくても、どんなに重度の障害があっても、地域で暮らし続けるために</a:t>
            </a:r>
            <a:endParaRPr kumimoji="1" lang="en-US" altLang="ja-JP" dirty="0"/>
          </a:p>
          <a:p>
            <a:r>
              <a:rPr kumimoji="1" lang="ja-JP" altLang="en-US" dirty="0"/>
              <a:t>様々な社会資源を駆使していかなければなりません。</a:t>
            </a:r>
            <a:endParaRPr kumimoji="1" lang="en-US" altLang="ja-JP" dirty="0"/>
          </a:p>
          <a:p>
            <a:r>
              <a:rPr kumimoji="1" lang="ja-JP" altLang="en-US" dirty="0"/>
              <a:t>また、その地域にない社会資源は開発していかなければなりません。</a:t>
            </a:r>
            <a:endParaRPr kumimoji="1" lang="en-US" altLang="ja-JP" dirty="0"/>
          </a:p>
          <a:p>
            <a:r>
              <a:rPr kumimoji="1" lang="ja-JP" altLang="en-US" dirty="0"/>
              <a:t>目指すことろは、誰もが地域で安心して暮らし続けられる地域共生社会であり</a:t>
            </a:r>
            <a:endParaRPr kumimoji="1" lang="en-US" altLang="ja-JP" dirty="0"/>
          </a:p>
          <a:p>
            <a:r>
              <a:rPr kumimoji="1" lang="ja-JP" altLang="en-US" dirty="0"/>
              <a:t>皆さん方の事業所も、地域共生社会の一翼を担う存在であると思います。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3</a:t>
            </a:fld>
            <a:endParaRPr kumimoji="1" lang="ja-JP" altLang="en-US"/>
          </a:p>
        </p:txBody>
      </p:sp>
    </p:spTree>
    <p:extLst>
      <p:ext uri="{BB962C8B-B14F-4D97-AF65-F5344CB8AC3E}">
        <p14:creationId xmlns:p14="http://schemas.microsoft.com/office/powerpoint/2010/main" val="3505232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協議会では、地域課題を明らかにし、対応について協議することとしています。</a:t>
            </a:r>
          </a:p>
          <a:p>
            <a:endParaRPr kumimoji="1" lang="ja-JP" altLang="en-US" dirty="0"/>
          </a:p>
          <a:p>
            <a:r>
              <a:rPr kumimoji="1" lang="ja-JP" altLang="en-US" dirty="0"/>
              <a:t>各分野の事業所が協議会に参加する際は、</a:t>
            </a:r>
          </a:p>
          <a:p>
            <a:r>
              <a:rPr kumimoji="1" lang="ja-JP" altLang="en-US" dirty="0"/>
              <a:t>本来は各地域・各事業の事業所連絡会等を組織し、意見の集約や協議会での検討課題を持ち帰る等の対応が必要なのですが・・・</a:t>
            </a:r>
          </a:p>
          <a:p>
            <a:endParaRPr kumimoji="1" lang="ja-JP" altLang="en-US" dirty="0"/>
          </a:p>
          <a:p>
            <a:r>
              <a:rPr kumimoji="1" lang="ja-JP" altLang="en-US" dirty="0"/>
              <a:t>主に対象としている利用者の障害種別や障害程度等の違いにより、同種事業であっても、意見がまとまらない等の事情があるとは思います。</a:t>
            </a:r>
          </a:p>
          <a:p>
            <a:endParaRPr kumimoji="1" lang="ja-JP" altLang="en-US" dirty="0"/>
          </a:p>
          <a:p>
            <a:r>
              <a:rPr kumimoji="1" lang="ja-JP" altLang="en-US" dirty="0"/>
              <a:t>しかし、皆さん方は地域の社会資源そのものです。</a:t>
            </a:r>
          </a:p>
          <a:p>
            <a:r>
              <a:rPr kumimoji="1" lang="ja-JP" altLang="en-US" dirty="0"/>
              <a:t>地域の障害児者のためにまとまっていただきたいと思いますし</a:t>
            </a:r>
          </a:p>
          <a:p>
            <a:r>
              <a:rPr kumimoji="1" lang="ja-JP" altLang="en-US" dirty="0"/>
              <a:t>最初の組織作りは、行政のお力添えもお願いしたいと思います。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12</a:t>
            </a:fld>
            <a:endParaRPr kumimoji="1" lang="ja-JP" altLang="en-US"/>
          </a:p>
        </p:txBody>
      </p:sp>
    </p:spTree>
    <p:extLst>
      <p:ext uri="{BB962C8B-B14F-4D97-AF65-F5344CB8AC3E}">
        <p14:creationId xmlns:p14="http://schemas.microsoft.com/office/powerpoint/2010/main" val="4204742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図にすると、こういうことですよね。</a:t>
            </a:r>
            <a:endParaRPr kumimoji="1" lang="en-US" altLang="ja-JP" dirty="0"/>
          </a:p>
          <a:p>
            <a:r>
              <a:rPr kumimoji="1" lang="ja-JP" altLang="en-US" dirty="0"/>
              <a:t>各分野ごとに部会という形をとっている場合もあると思います。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13</a:t>
            </a:fld>
            <a:endParaRPr kumimoji="1" lang="ja-JP" altLang="en-US"/>
          </a:p>
        </p:txBody>
      </p:sp>
    </p:spTree>
    <p:extLst>
      <p:ext uri="{BB962C8B-B14F-4D97-AF65-F5344CB8AC3E}">
        <p14:creationId xmlns:p14="http://schemas.microsoft.com/office/powerpoint/2010/main" val="243133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協議会本会への参加は、</a:t>
            </a:r>
          </a:p>
          <a:p>
            <a:r>
              <a:rPr kumimoji="1" lang="ja-JP" altLang="en-US" dirty="0"/>
              <a:t>事業所の管理者レベルが多く、サビ児管が直接参加する機会はないのではないか？という声もあると思います。</a:t>
            </a:r>
          </a:p>
          <a:p>
            <a:endParaRPr kumimoji="1" lang="ja-JP" altLang="en-US" dirty="0"/>
          </a:p>
          <a:p>
            <a:r>
              <a:rPr kumimoji="1" lang="ja-JP" altLang="en-US" dirty="0"/>
              <a:t>参加した管理者は、事業所連絡会等を通じて、他の事業所との情報共有はもちろん、事業所内のサビ児管へ伝達していただきたいと思いますし、</a:t>
            </a:r>
          </a:p>
          <a:p>
            <a:r>
              <a:rPr kumimoji="1" lang="ja-JP" altLang="en-US" dirty="0"/>
              <a:t>参加する管理者は、他事業所、サビ児管の意見も汲み上げて協議会に臨むべきだと思います。</a:t>
            </a:r>
            <a:endParaRPr kumimoji="1" lang="en-US" altLang="ja-JP" dirty="0"/>
          </a:p>
          <a:p>
            <a:r>
              <a:rPr kumimoji="1" lang="ja-JP" altLang="en-US" dirty="0"/>
              <a:t>そうすると、協議会への間接的な参加となります。</a:t>
            </a:r>
          </a:p>
          <a:p>
            <a:endParaRPr kumimoji="1" lang="ja-JP" altLang="en-US" dirty="0"/>
          </a:p>
          <a:p>
            <a:r>
              <a:rPr kumimoji="1" lang="ja-JP" altLang="en-US" dirty="0"/>
              <a:t>本会ではなく、作業部会等の下部組織への参加はぜひサビ児管が直接参加する機会を作っていただければと思います。</a:t>
            </a:r>
          </a:p>
          <a:p>
            <a:endParaRPr kumimoji="1" lang="ja-JP" altLang="en-US" dirty="0"/>
          </a:p>
          <a:p>
            <a:r>
              <a:rPr kumimoji="1" lang="ja-JP" altLang="en-US" dirty="0"/>
              <a:t>協議会への関わりを、直接・間接に意識して、地域における福祉の一翼を担っていっていただければありがたいと思います。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14</a:t>
            </a:fld>
            <a:endParaRPr kumimoji="1" lang="ja-JP" altLang="en-US"/>
          </a:p>
        </p:txBody>
      </p:sp>
    </p:spTree>
    <p:extLst>
      <p:ext uri="{BB962C8B-B14F-4D97-AF65-F5344CB8AC3E}">
        <p14:creationId xmlns:p14="http://schemas.microsoft.com/office/powerpoint/2010/main" val="179717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さらに、ミクロ・メゾ・マクロを段階イメージでみてみると、</a:t>
            </a:r>
            <a:endParaRPr kumimoji="1" lang="en-US" altLang="ja-JP" dirty="0"/>
          </a:p>
          <a:p>
            <a:r>
              <a:rPr kumimoji="1" lang="ja-JP" altLang="en-US" dirty="0"/>
              <a:t>生きづらさを抱えている当事者個々人の様々なニーズ把握は、個別支援や相談支援の実践の中で行われます。（ミクロ）</a:t>
            </a:r>
            <a:endParaRPr kumimoji="1" lang="en-US" altLang="ja-JP" dirty="0"/>
          </a:p>
          <a:p>
            <a:r>
              <a:rPr kumimoji="1" lang="ja-JP" altLang="en-US" dirty="0"/>
              <a:t>自立支援協議会の部会等で行われている事例検討会などで困難ケースの事例共有がなされます。</a:t>
            </a:r>
            <a:endParaRPr kumimoji="1" lang="en-US" altLang="ja-JP" dirty="0"/>
          </a:p>
          <a:p>
            <a:r>
              <a:rPr kumimoji="1" lang="ja-JP" altLang="en-US" dirty="0"/>
              <a:t>何度も行っているうちに、同じような満たされないニーズに気づくことがあります、例えば「医療的ケアに対応できる事業者が地域にない」などです。</a:t>
            </a:r>
            <a:endParaRPr kumimoji="1" lang="en-US" altLang="ja-JP" dirty="0"/>
          </a:p>
          <a:p>
            <a:r>
              <a:rPr kumimoji="1" lang="ja-JP" altLang="en-US" dirty="0"/>
              <a:t>この段階で、「もしかすると、これは地域課題として共有すべきではないか」ということが明確になってきます。（メゾ）</a:t>
            </a:r>
            <a:endParaRPr kumimoji="1" lang="en-US" altLang="ja-JP" dirty="0"/>
          </a:p>
          <a:p>
            <a:r>
              <a:rPr kumimoji="1" lang="ja-JP" altLang="en-US" dirty="0"/>
              <a:t>「それでは自立支援協議会に挙げて、地域課題として共有しよう」という流れになります。</a:t>
            </a:r>
            <a:endParaRPr kumimoji="1" lang="en-US" altLang="ja-JP" dirty="0"/>
          </a:p>
          <a:p>
            <a:r>
              <a:rPr kumimoji="1" lang="ja-JP" altLang="en-US" dirty="0"/>
              <a:t>さらに、役所も協力しながら、当事者や事業者にアンケートやインタビューをし、実態を把握したうえで有効な解決策を協議していくことになります。</a:t>
            </a:r>
            <a:endParaRPr kumimoji="1" lang="en-US" altLang="ja-JP" dirty="0"/>
          </a:p>
          <a:p>
            <a:r>
              <a:rPr kumimoji="1" lang="ja-JP" altLang="en-US" dirty="0"/>
              <a:t>結果としては、例えば、研修機関の立ち上げ支援や研修補助の創設など、具体的な予算も伴った施策へと高めていくということになります。（マクロ）</a:t>
            </a:r>
            <a:endParaRPr kumimoji="1" lang="en-US" altLang="ja-JP" dirty="0"/>
          </a:p>
          <a:p>
            <a:r>
              <a:rPr kumimoji="1" lang="ja-JP" altLang="en-US" dirty="0"/>
              <a:t>一言で地域といってもいろんな地域があります。都会で財政は豊かだが住民協力が得られにくい地域もあれば、過疎地で高齢者も多いが住民協力が得られやすい地域もあります。それぞれの地域性を「できない理由」にしないで、地域の可能性を信じ、創意工夫することが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15</a:t>
            </a:fld>
            <a:endParaRPr lang="en-US" altLang="ja-JP" dirty="0"/>
          </a:p>
        </p:txBody>
      </p:sp>
    </p:spTree>
    <p:extLst>
      <p:ext uri="{BB962C8B-B14F-4D97-AF65-F5344CB8AC3E}">
        <p14:creationId xmlns:p14="http://schemas.microsoft.com/office/powerpoint/2010/main" val="1658496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地域課題があぶりだされやすい、いわゆる困難事例、失礼な言い方になってしまいますが</a:t>
            </a:r>
            <a:endParaRPr kumimoji="1" lang="en-US" altLang="ja-JP" dirty="0"/>
          </a:p>
          <a:p>
            <a:r>
              <a:rPr kumimoji="1" lang="ja-JP" altLang="en-US" dirty="0"/>
              <a:t>ここでは、そうよばさせていただきます。</a:t>
            </a:r>
            <a:endParaRPr kumimoji="1" lang="en-US" altLang="ja-JP" dirty="0"/>
          </a:p>
          <a:p>
            <a:r>
              <a:rPr kumimoji="1" lang="ja-JP" altLang="en-US" dirty="0"/>
              <a:t>例えば、医療的ケアが必要な方、行動障害のある方、触法障害者の方など、</a:t>
            </a:r>
            <a:endParaRPr kumimoji="1" lang="en-US" altLang="ja-JP" dirty="0"/>
          </a:p>
          <a:p>
            <a:r>
              <a:rPr kumimoji="1" lang="ja-JP" altLang="en-US" dirty="0"/>
              <a:t>支援に専門性を要し、関係機関との連携が必須となります。</a:t>
            </a:r>
            <a:endParaRPr kumimoji="1" lang="en-US" altLang="ja-JP" dirty="0"/>
          </a:p>
          <a:p>
            <a:r>
              <a:rPr kumimoji="1" lang="ja-JP" altLang="en-US" dirty="0"/>
              <a:t>いきなり、受け入れてほしいと言われても、難しいかもしれませんが、拠点を中心に受け入れをする中で、地域の事業所に引き継いでいくという形も検討していただきたいと思います。</a:t>
            </a:r>
            <a:endParaRPr kumimoji="1" lang="en-US" altLang="ja-JP" dirty="0"/>
          </a:p>
          <a:p>
            <a:r>
              <a:rPr kumimoji="1" lang="ja-JP" altLang="en-US" dirty="0"/>
              <a:t>受け入れる事業所は必ず支援力がアップし、いま受けている利用者への支援の質の向上も期待できるのではないでしょうか。</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16</a:t>
            </a:fld>
            <a:endParaRPr kumimoji="1" lang="ja-JP" altLang="en-US"/>
          </a:p>
        </p:txBody>
      </p:sp>
    </p:spTree>
    <p:extLst>
      <p:ext uri="{BB962C8B-B14F-4D97-AF65-F5344CB8AC3E}">
        <p14:creationId xmlns:p14="http://schemas.microsoft.com/office/powerpoint/2010/main" val="224607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協議会・基幹・拠点・事業所の関係をイメージ図にしてみました。</a:t>
            </a:r>
            <a:endParaRPr kumimoji="1" lang="en-US" altLang="ja-JP" dirty="0"/>
          </a:p>
          <a:p>
            <a:r>
              <a:rPr kumimoji="1" lang="ja-JP" altLang="en-US" dirty="0"/>
              <a:t>まずは、いわゆる困難事例があった場合、基幹と拠点が連携しながら受けるということになりますが、</a:t>
            </a:r>
            <a:endParaRPr kumimoji="1" lang="en-US" altLang="ja-JP" dirty="0"/>
          </a:p>
          <a:p>
            <a:r>
              <a:rPr kumimoji="1" lang="ja-JP" altLang="en-US" dirty="0"/>
              <a:t>ずっと、基幹と拠点が受け続けることはキャパシティの問題から、いつかパンクしてしまいます。</a:t>
            </a:r>
            <a:endParaRPr kumimoji="1" lang="en-US" altLang="ja-JP" dirty="0"/>
          </a:p>
          <a:p>
            <a:r>
              <a:rPr kumimoji="1" lang="ja-JP" altLang="en-US" dirty="0"/>
              <a:t>地域の事業所と連携しながら、どう引き継げるかということがカギとなります。</a:t>
            </a:r>
            <a:endParaRPr kumimoji="1" lang="en-US" altLang="ja-JP" dirty="0"/>
          </a:p>
          <a:p>
            <a:r>
              <a:rPr kumimoji="1" lang="ja-JP" altLang="en-US" dirty="0"/>
              <a:t>引き継げない場合、何がボトルネックになっているのか協議会の仕組みを活用して分析し、</a:t>
            </a:r>
            <a:endParaRPr kumimoji="1" lang="en-US" altLang="ja-JP" dirty="0"/>
          </a:p>
          <a:p>
            <a:r>
              <a:rPr kumimoji="1" lang="ja-JP" altLang="en-US" dirty="0"/>
              <a:t>障害者計画や障害（児）福祉計画に落とし込んでいくのかということになります。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17</a:t>
            </a:fld>
            <a:endParaRPr kumimoji="1" lang="ja-JP" altLang="en-US"/>
          </a:p>
        </p:txBody>
      </p:sp>
    </p:spTree>
    <p:extLst>
      <p:ext uri="{BB962C8B-B14F-4D97-AF65-F5344CB8AC3E}">
        <p14:creationId xmlns:p14="http://schemas.microsoft.com/office/powerpoint/2010/main" val="261744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市町村</a:t>
            </a:r>
          </a:p>
          <a:p>
            <a:r>
              <a:rPr kumimoji="1" lang="ja-JP" altLang="en-US" dirty="0"/>
              <a:t>協議会</a:t>
            </a:r>
          </a:p>
          <a:p>
            <a:r>
              <a:rPr kumimoji="1" lang="ja-JP" altLang="en-US" dirty="0"/>
              <a:t>基幹相談支援センター</a:t>
            </a:r>
          </a:p>
          <a:p>
            <a:r>
              <a:rPr kumimoji="1" lang="ja-JP" altLang="en-US" dirty="0"/>
              <a:t>地域生活支援拠点</a:t>
            </a:r>
          </a:p>
          <a:p>
            <a:r>
              <a:rPr kumimoji="1" lang="ja-JP" altLang="en-US" dirty="0"/>
              <a:t>相談支援事業所</a:t>
            </a:r>
          </a:p>
          <a:p>
            <a:r>
              <a:rPr kumimoji="1" lang="ja-JP" altLang="en-US" dirty="0"/>
              <a:t>サービス（支援）事業所</a:t>
            </a:r>
          </a:p>
          <a:p>
            <a:r>
              <a:rPr kumimoji="1" lang="ja-JP" altLang="en-US" dirty="0"/>
              <a:t>が、</a:t>
            </a:r>
            <a:endParaRPr kumimoji="1" lang="en-US" altLang="ja-JP" dirty="0"/>
          </a:p>
          <a:p>
            <a:r>
              <a:rPr kumimoji="1" lang="ja-JP" altLang="en-US" dirty="0"/>
              <a:t>一丸となって、</a:t>
            </a:r>
          </a:p>
          <a:p>
            <a:r>
              <a:rPr kumimoji="1" lang="ja-JP" altLang="en-US" dirty="0"/>
              <a:t>地域の障害児者</a:t>
            </a:r>
          </a:p>
          <a:p>
            <a:r>
              <a:rPr kumimoji="1" lang="ja-JP" altLang="en-US" dirty="0"/>
              <a:t>を支える！</a:t>
            </a:r>
          </a:p>
          <a:p>
            <a:r>
              <a:rPr kumimoji="1" lang="ja-JP" altLang="en-US" dirty="0"/>
              <a:t>ための取組みが重要であり、サビ児管もその一翼を担っているという意識が重要だと思っています。</a:t>
            </a:r>
            <a:endParaRPr kumimoji="1" lang="en-US" altLang="ja-JP"/>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30</a:t>
            </a:fld>
            <a:endParaRPr kumimoji="1" lang="ja-JP" altLang="en-US"/>
          </a:p>
        </p:txBody>
      </p:sp>
    </p:spTree>
    <p:extLst>
      <p:ext uri="{BB962C8B-B14F-4D97-AF65-F5344CB8AC3E}">
        <p14:creationId xmlns:p14="http://schemas.microsoft.com/office/powerpoint/2010/main" val="194162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その地域共生社会を目指すため、</a:t>
            </a:r>
            <a:endParaRPr kumimoji="1" lang="en-US" altLang="ja-JP" dirty="0"/>
          </a:p>
          <a:p>
            <a:r>
              <a:rPr kumimoji="1" lang="ja-JP" altLang="en-US" dirty="0"/>
              <a:t>障害児者福祉の分野で、現在、各地で取り組まれているのが</a:t>
            </a:r>
            <a:endParaRPr kumimoji="1" lang="en-US" altLang="ja-JP" dirty="0"/>
          </a:p>
          <a:p>
            <a:r>
              <a:rPr kumimoji="1" lang="ja-JP" altLang="en-US" dirty="0"/>
              <a:t>地域生活支援拠点ということになります。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4</a:t>
            </a:fld>
            <a:endParaRPr kumimoji="1" lang="ja-JP" altLang="en-US"/>
          </a:p>
        </p:txBody>
      </p:sp>
    </p:spTree>
    <p:extLst>
      <p:ext uri="{BB962C8B-B14F-4D97-AF65-F5344CB8AC3E}">
        <p14:creationId xmlns:p14="http://schemas.microsoft.com/office/powerpoint/2010/main" val="300880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地域生活支援拠点については、いまさらご説明するまでもないとは思うのですが、</a:t>
            </a:r>
            <a:endParaRPr kumimoji="1" lang="en-US" altLang="ja-JP" dirty="0"/>
          </a:p>
          <a:p>
            <a:r>
              <a:rPr kumimoji="1" lang="ja-JP" altLang="en-US" dirty="0"/>
              <a:t>国からはこういったイメージ図が示されてきました。</a:t>
            </a:r>
            <a:endParaRPr kumimoji="1" lang="en-US" altLang="ja-JP" dirty="0"/>
          </a:p>
          <a:p>
            <a:r>
              <a:rPr kumimoji="1" lang="ja-JP" altLang="en-US" dirty="0"/>
              <a:t>緊急時の受け入れ機能を中心に。拠点の５つの機能を持つ多機能拠点整備型、地域の複数法人が連携・協力して取り組む面的整備型等の整備手法です。</a:t>
            </a:r>
            <a:endParaRPr kumimoji="1" lang="en-US" altLang="ja-JP" dirty="0"/>
          </a:p>
          <a:p>
            <a:r>
              <a:rPr kumimoji="1" lang="ja-JP" altLang="en-US" dirty="0"/>
              <a:t>いずれも、各地域のニーズや社会資源の状況がそれぞれ異なりますので、市町村の協議会を活用し、ニーズの明確化や社会資源の開発に取り組みましょうという流れになっています。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5</a:t>
            </a:fld>
            <a:endParaRPr kumimoji="1" lang="ja-JP" altLang="en-US"/>
          </a:p>
        </p:txBody>
      </p:sp>
    </p:spTree>
    <p:extLst>
      <p:ext uri="{BB962C8B-B14F-4D97-AF65-F5344CB8AC3E}">
        <p14:creationId xmlns:p14="http://schemas.microsoft.com/office/powerpoint/2010/main" val="1739373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「拠点」という用語が、建物をイメージしてしまうため、これまで市町村や協議会、事業所等の理解があいまいだったところもありますが、</a:t>
            </a:r>
            <a:endParaRPr kumimoji="1" lang="en-US" altLang="ja-JP" dirty="0"/>
          </a:p>
          <a:p>
            <a:r>
              <a:rPr kumimoji="1" lang="ja-JP" altLang="en-US" dirty="0"/>
              <a:t>好事例集なども発信されてきて、</a:t>
            </a:r>
            <a:endParaRPr kumimoji="1" lang="en-US" altLang="ja-JP" dirty="0"/>
          </a:p>
          <a:p>
            <a:r>
              <a:rPr kumimoji="1" lang="ja-JP" altLang="en-US" dirty="0"/>
              <a:t>拠点とは、地域の障害者、障害児、その家族が安心して、地域での生活を継続できるように支えるための仕組み</a:t>
            </a:r>
          </a:p>
          <a:p>
            <a:r>
              <a:rPr kumimoji="1" lang="ja-JP" altLang="en-US" dirty="0"/>
              <a:t>であるということが周知されてきたと思います。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6</a:t>
            </a:fld>
            <a:endParaRPr kumimoji="1" lang="ja-JP" altLang="en-US"/>
          </a:p>
        </p:txBody>
      </p:sp>
    </p:spTree>
    <p:extLst>
      <p:ext uri="{BB962C8B-B14F-4D97-AF65-F5344CB8AC3E}">
        <p14:creationId xmlns:p14="http://schemas.microsoft.com/office/powerpoint/2010/main" val="388890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これまで、自立支援法以前は、</a:t>
            </a:r>
            <a:r>
              <a:rPr kumimoji="1" lang="en-US" altLang="ja-JP" dirty="0"/>
              <a:t>24</a:t>
            </a:r>
            <a:r>
              <a:rPr kumimoji="1" lang="ja-JP" altLang="en-US" dirty="0"/>
              <a:t>時間</a:t>
            </a:r>
            <a:r>
              <a:rPr kumimoji="1" lang="en-US" altLang="ja-JP" dirty="0"/>
              <a:t>365</a:t>
            </a:r>
            <a:r>
              <a:rPr kumimoji="1" lang="ja-JP" altLang="en-US" dirty="0"/>
              <a:t>日、安心できる場所で暮らしたい　と願えば、施設入所という選択肢しかなかったわけです。</a:t>
            </a:r>
            <a:endParaRPr kumimoji="1" lang="en-US" altLang="ja-JP" dirty="0"/>
          </a:p>
          <a:p>
            <a:r>
              <a:rPr kumimoji="1" lang="ja-JP" altLang="en-US" dirty="0"/>
              <a:t>特に障害が重ければ重いほど、そういった傾向が強かったのだと思います。</a:t>
            </a:r>
            <a:endParaRPr kumimoji="1" lang="en-US" altLang="ja-JP" dirty="0"/>
          </a:p>
          <a:p>
            <a:r>
              <a:rPr kumimoji="1" lang="ja-JP" altLang="en-US" dirty="0"/>
              <a:t>施設入所しかなかった選択肢を、地域に広げる取り組み、それが今後皆さんが実践する地域生活支援拠点の整備だと思っています。</a:t>
            </a:r>
            <a:endParaRPr kumimoji="1" lang="en-US" altLang="ja-JP" dirty="0"/>
          </a:p>
          <a:p>
            <a:r>
              <a:rPr kumimoji="1" lang="ja-JP" altLang="en-US" dirty="0"/>
              <a:t>拠点については、特に</a:t>
            </a:r>
            <a:r>
              <a:rPr kumimoji="1" lang="en-US" altLang="ja-JP" dirty="0"/>
              <a:t>5</a:t>
            </a:r>
            <a:r>
              <a:rPr kumimoji="1" lang="ja-JP" altLang="en-US" dirty="0"/>
              <a:t>つの機能が必要としています。</a:t>
            </a:r>
            <a:endParaRPr kumimoji="1" lang="en-US" altLang="ja-JP" dirty="0"/>
          </a:p>
          <a:p>
            <a:r>
              <a:rPr kumimoji="1" lang="ja-JP" altLang="en-US" dirty="0"/>
              <a:t>すなわち、相談、緊急時の対応、体験、専門的人材、地域の体制づくり</a:t>
            </a:r>
            <a:r>
              <a:rPr kumimoji="1" lang="en-US" altLang="ja-JP" dirty="0"/>
              <a:t>(</a:t>
            </a:r>
            <a:r>
              <a:rPr kumimoji="1" lang="ja-JP" altLang="en-US" dirty="0"/>
              <a:t>コーディネート</a:t>
            </a:r>
            <a:r>
              <a:rPr kumimoji="1" lang="en-US" altLang="ja-JP" dirty="0"/>
              <a:t>)</a:t>
            </a:r>
            <a:r>
              <a:rPr kumimoji="1" lang="ja-JP" altLang="en-US" dirty="0"/>
              <a:t>です。</a:t>
            </a:r>
          </a:p>
          <a:p>
            <a:r>
              <a:rPr kumimoji="1" lang="ja-JP" altLang="en-US" dirty="0"/>
              <a:t>地域の体制づくりというと、漠然としていますが、</a:t>
            </a:r>
            <a:endParaRPr kumimoji="1" lang="en-US" altLang="ja-JP" dirty="0"/>
          </a:p>
          <a:p>
            <a:r>
              <a:rPr kumimoji="1" lang="ja-JP" altLang="en-US" dirty="0"/>
              <a:t>フォーマル、インフォーマルのサービスをつなぎ、開発し、まさに、地域の障害児者が安心して暮らせるためのまちづくりの一翼を担う存在です。</a:t>
            </a:r>
            <a:endParaRPr kumimoji="1" lang="en-US" altLang="ja-JP" dirty="0"/>
          </a:p>
          <a:p>
            <a:r>
              <a:rPr kumimoji="1" lang="ja-JP" altLang="en-US" dirty="0"/>
              <a:t>すぐにできない場合ももちろんあると思います。</a:t>
            </a:r>
            <a:endParaRPr kumimoji="1" lang="en-US" altLang="ja-JP" dirty="0"/>
          </a:p>
          <a:p>
            <a:r>
              <a:rPr kumimoji="1" lang="ja-JP" altLang="en-US" dirty="0"/>
              <a:t>その時に協議会の出番となるわけです。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7</a:t>
            </a:fld>
            <a:endParaRPr kumimoji="1" lang="ja-JP" altLang="en-US"/>
          </a:p>
        </p:txBody>
      </p:sp>
    </p:spTree>
    <p:extLst>
      <p:ext uri="{BB962C8B-B14F-4D97-AF65-F5344CB8AC3E}">
        <p14:creationId xmlns:p14="http://schemas.microsoft.com/office/powerpoint/2010/main" val="159341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皆さんの事業所は、地域の社会資源としてどのようなポジションにおられるでしょうか？</a:t>
            </a:r>
            <a:endParaRPr kumimoji="1" lang="en-US" altLang="ja-JP" dirty="0"/>
          </a:p>
          <a:p>
            <a:r>
              <a:rPr kumimoji="1" lang="ja-JP" altLang="en-US" dirty="0"/>
              <a:t>うちは、難しい人はみれないから・・・</a:t>
            </a:r>
            <a:endParaRPr kumimoji="1" lang="en-US" altLang="ja-JP" dirty="0"/>
          </a:p>
          <a:p>
            <a:r>
              <a:rPr kumimoji="1" lang="ja-JP" altLang="en-US" dirty="0"/>
              <a:t>あ～拠点さんができて良かった</a:t>
            </a:r>
            <a:endParaRPr kumimoji="1" lang="en-US" altLang="ja-JP" dirty="0"/>
          </a:p>
          <a:p>
            <a:r>
              <a:rPr kumimoji="1" lang="ja-JP" altLang="en-US" dirty="0"/>
              <a:t>おしつけちゃえ・・・というわけにはいきません。</a:t>
            </a:r>
            <a:endParaRPr kumimoji="1" lang="en-US" altLang="ja-JP" dirty="0"/>
          </a:p>
          <a:p>
            <a:r>
              <a:rPr kumimoji="1" lang="ja-JP" altLang="en-US" dirty="0"/>
              <a:t>拠点と地域の事業所は連携することとなっているはずです。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8</a:t>
            </a:fld>
            <a:endParaRPr kumimoji="1" lang="ja-JP" altLang="en-US"/>
          </a:p>
        </p:txBody>
      </p:sp>
    </p:spTree>
    <p:extLst>
      <p:ext uri="{BB962C8B-B14F-4D97-AF65-F5344CB8AC3E}">
        <p14:creationId xmlns:p14="http://schemas.microsoft.com/office/powerpoint/2010/main" val="458910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実際には、地域の事業所は、面的整備の中に組み入れられている形になります。</a:t>
            </a:r>
            <a:endParaRPr kumimoji="1" lang="en-US" altLang="ja-JP" dirty="0"/>
          </a:p>
          <a:p>
            <a:r>
              <a:rPr kumimoji="1" lang="ja-JP" altLang="en-US" dirty="0"/>
              <a:t>地域内の事業所が</a:t>
            </a:r>
          </a:p>
          <a:p>
            <a:r>
              <a:rPr kumimoji="1" lang="ja-JP" altLang="en-US" dirty="0"/>
              <a:t>「地域の障害者、障害児、その家族が安心して、</a:t>
            </a:r>
          </a:p>
          <a:p>
            <a:r>
              <a:rPr kumimoji="1" lang="ja-JP" altLang="en-US" dirty="0"/>
              <a:t>地域での生活を継続できるように支えるための</a:t>
            </a:r>
          </a:p>
          <a:p>
            <a:r>
              <a:rPr kumimoji="1" lang="ja-JP" altLang="en-US" dirty="0"/>
              <a:t>仕組み」を一緒につくっていくことが重要となると</a:t>
            </a:r>
          </a:p>
          <a:p>
            <a:r>
              <a:rPr kumimoji="1" lang="ja-JP" altLang="en-US" dirty="0"/>
              <a:t>思います。</a:t>
            </a:r>
          </a:p>
          <a:p>
            <a:r>
              <a:rPr kumimoji="1" lang="ja-JP" altLang="en-US" dirty="0"/>
              <a:t>つまり、地域にある事業所が</a:t>
            </a:r>
            <a:r>
              <a:rPr kumimoji="1" lang="en-US" altLang="ja-JP" dirty="0"/>
              <a:t>ONETEAM</a:t>
            </a:r>
            <a:r>
              <a:rPr kumimoji="1" lang="ja-JP" altLang="en-US" dirty="0"/>
              <a:t>となって、地域の障害児者を支えていく</a:t>
            </a:r>
            <a:endParaRPr kumimoji="1" lang="en-US" altLang="ja-JP" dirty="0"/>
          </a:p>
          <a:p>
            <a:r>
              <a:rPr kumimoji="1" lang="ja-JP" altLang="en-US" dirty="0"/>
              <a:t>当事者たちを中心に置けば、それは作れるはずです。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9</a:t>
            </a:fld>
            <a:endParaRPr kumimoji="1" lang="ja-JP" altLang="en-US"/>
          </a:p>
        </p:txBody>
      </p:sp>
    </p:spTree>
    <p:extLst>
      <p:ext uri="{BB962C8B-B14F-4D97-AF65-F5344CB8AC3E}">
        <p14:creationId xmlns:p14="http://schemas.microsoft.com/office/powerpoint/2010/main" val="273461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協議会、基幹、拠点が三位一体となって地域の障害児者の生活を支える。市町村は行政の立場から全体を支えるというイメージ図です。</a:t>
            </a:r>
            <a:endParaRPr kumimoji="1" lang="en-US" altLang="ja-JP" dirty="0"/>
          </a:p>
          <a:p>
            <a:r>
              <a:rPr kumimoji="1" lang="ja-JP" altLang="en-US" dirty="0"/>
              <a:t>協議会は、基幹・拠点をチェックする役割があり、基幹・拠点は連携しながら緊急対応や困難事例対応を実施し、</a:t>
            </a:r>
            <a:endParaRPr kumimoji="1" lang="en-US" altLang="ja-JP" dirty="0"/>
          </a:p>
          <a:p>
            <a:r>
              <a:rPr kumimoji="1" lang="ja-JP" altLang="en-US" dirty="0"/>
              <a:t>地域課題を協議会に上げていくという関係性にあるのではないかと思います。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10</a:t>
            </a:fld>
            <a:endParaRPr kumimoji="1" lang="ja-JP" altLang="en-US"/>
          </a:p>
        </p:txBody>
      </p:sp>
    </p:spTree>
    <p:extLst>
      <p:ext uri="{BB962C8B-B14F-4D97-AF65-F5344CB8AC3E}">
        <p14:creationId xmlns:p14="http://schemas.microsoft.com/office/powerpoint/2010/main" val="2912024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皆さんの所属する事業所等も、各分野からという形で、協議会に参加されていると思います。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11</a:t>
            </a:fld>
            <a:endParaRPr kumimoji="1" lang="ja-JP" altLang="en-US"/>
          </a:p>
        </p:txBody>
      </p:sp>
    </p:spTree>
    <p:extLst>
      <p:ext uri="{BB962C8B-B14F-4D97-AF65-F5344CB8AC3E}">
        <p14:creationId xmlns:p14="http://schemas.microsoft.com/office/powerpoint/2010/main" val="233978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764DE79-268F-4C1A-8933-263129D2AF90}" type="datetimeFigureOut">
              <a:rPr lang="en-US" smtClean="0"/>
              <a:t>8/12/2023</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01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t>2012/11/14</a:t>
            </a:r>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135429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t>2012/11/14</a:t>
            </a:r>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413082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CF99945-0A15-4715-AB6C-F5E56CF20F70}" type="datetimeFigureOut">
              <a:rPr lang="ja-JP" altLang="en-US" smtClean="0"/>
              <a:t>2023/8/12</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022B156B-59AE-415F-B24B-8756D48BB977}" type="slidenum">
              <a:rPr lang="en-US" altLang="ja-JP" smtClean="0"/>
              <a:t>‹#›</a:t>
            </a:fld>
            <a:endParaRPr kumimoji="1" lang="ja-JP" altLang="en-US"/>
          </a:p>
        </p:txBody>
      </p:sp>
    </p:spTree>
    <p:extLst>
      <p:ext uri="{BB962C8B-B14F-4D97-AF65-F5344CB8AC3E}">
        <p14:creationId xmlns:p14="http://schemas.microsoft.com/office/powerpoint/2010/main" val="260669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764DE79-268F-4C1A-8933-263129D2AF90}" type="datetimeFigureOut">
              <a:rPr lang="en-US" smtClean="0"/>
              <a:t>8/12/2023</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2581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CF99945-0A15-4715-AB6C-F5E56CF20F70}" type="datetimeFigureOut">
              <a:rPr lang="ja-JP" altLang="en-US" smtClean="0"/>
              <a:t>2023/8/12</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022B156B-59AE-415F-B24B-8756D48BB977}" type="slidenum">
              <a:rPr lang="en-US" altLang="ja-JP" smtClean="0"/>
              <a:t>‹#›</a:t>
            </a:fld>
            <a:endParaRPr kumimoji="1" lang="ja-JP" altLang="en-US"/>
          </a:p>
        </p:txBody>
      </p:sp>
    </p:spTree>
    <p:extLst>
      <p:ext uri="{BB962C8B-B14F-4D97-AF65-F5344CB8AC3E}">
        <p14:creationId xmlns:p14="http://schemas.microsoft.com/office/powerpoint/2010/main" val="7363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CF99945-0A15-4715-AB6C-F5E56CF20F70}" type="datetimeFigureOut">
              <a:rPr lang="ja-JP" altLang="en-US" smtClean="0"/>
              <a:t>2023/8/12</a:t>
            </a:fld>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022B156B-59AE-415F-B24B-8756D48BB977}" type="slidenum">
              <a:rPr lang="en-US" altLang="ja-JP" smtClean="0"/>
              <a:t>‹#›</a:t>
            </a:fld>
            <a:endParaRPr kumimoji="1" lang="ja-JP" altLang="en-US"/>
          </a:p>
        </p:txBody>
      </p:sp>
    </p:spTree>
    <p:extLst>
      <p:ext uri="{BB962C8B-B14F-4D97-AF65-F5344CB8AC3E}">
        <p14:creationId xmlns:p14="http://schemas.microsoft.com/office/powerpoint/2010/main" val="309394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CF99945-0A15-4715-AB6C-F5E56CF20F70}" type="datetimeFigureOut">
              <a:rPr lang="ja-JP" altLang="en-US" smtClean="0"/>
              <a:t>2023/8/12</a:t>
            </a:fld>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022B156B-59AE-415F-B24B-8756D48BB977}" type="slidenum">
              <a:rPr lang="en-US" altLang="ja-JP" smtClean="0"/>
              <a:t>‹#›</a:t>
            </a:fld>
            <a:endParaRPr kumimoji="1" lang="ja-JP" altLang="en-US"/>
          </a:p>
        </p:txBody>
      </p:sp>
    </p:spTree>
    <p:extLst>
      <p:ext uri="{BB962C8B-B14F-4D97-AF65-F5344CB8AC3E}">
        <p14:creationId xmlns:p14="http://schemas.microsoft.com/office/powerpoint/2010/main" val="385125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CF99945-0A15-4715-AB6C-F5E56CF20F70}" type="datetimeFigureOut">
              <a:rPr lang="ja-JP" altLang="en-US" smtClean="0"/>
              <a:t>2023/8/12</a:t>
            </a:fld>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a:xfrm>
            <a:off x="9448800" y="6526360"/>
            <a:ext cx="2743200" cy="365125"/>
          </a:xfrm>
        </p:spPr>
        <p:txBody>
          <a:bodyPr/>
          <a:lstStyle/>
          <a:p>
            <a:fld id="{022B156B-59AE-415F-B24B-8756D48BB977}" type="slidenum">
              <a:rPr lang="en-US" altLang="ja-JP" smtClean="0"/>
              <a:t>‹#›</a:t>
            </a:fld>
            <a:endParaRPr kumimoji="1" lang="ja-JP" altLang="en-US"/>
          </a:p>
        </p:txBody>
      </p:sp>
    </p:spTree>
    <p:extLst>
      <p:ext uri="{BB962C8B-B14F-4D97-AF65-F5344CB8AC3E}">
        <p14:creationId xmlns:p14="http://schemas.microsoft.com/office/powerpoint/2010/main" val="320016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t>2012/11/14</a:t>
            </a:r>
            <a:endParaRPr lang="ja-JP" altLang="en-US" dirty="0"/>
          </a:p>
        </p:txBody>
      </p:sp>
      <p:sp>
        <p:nvSpPr>
          <p:cNvPr id="6" name="フッター プレースホルダー 5"/>
          <p:cNvSpPr>
            <a:spLocks noGrp="1"/>
          </p:cNvSpPr>
          <p:nvPr>
            <p:ph type="ftr" sz="quarter" idx="11"/>
          </p:nvPr>
        </p:nvSpPr>
        <p:spPr/>
        <p:txBody>
          <a:bodyPr/>
          <a:lstStyle/>
          <a:p>
            <a:endParaRPr lang="ja-JP" altLang="en-US" dirty="0"/>
          </a:p>
        </p:txBody>
      </p:sp>
      <p:sp>
        <p:nvSpPr>
          <p:cNvPr id="7" name="スライド番号プレースホルダー 6"/>
          <p:cNvSpPr>
            <a:spLocks noGrp="1"/>
          </p:cNvSpPr>
          <p:nvPr>
            <p:ph type="sldNum" sz="quarter" idx="12"/>
          </p:nvPr>
        </p:nvSpPr>
        <p:spPr/>
        <p:txBody>
          <a:body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295740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t>2012/11/14</a:t>
            </a:r>
            <a:endParaRPr lang="ja-JP" altLang="en-US" dirty="0"/>
          </a:p>
        </p:txBody>
      </p:sp>
      <p:sp>
        <p:nvSpPr>
          <p:cNvPr id="6" name="フッター プレースホルダー 5"/>
          <p:cNvSpPr>
            <a:spLocks noGrp="1"/>
          </p:cNvSpPr>
          <p:nvPr>
            <p:ph type="ftr" sz="quarter" idx="11"/>
          </p:nvPr>
        </p:nvSpPr>
        <p:spPr/>
        <p:txBody>
          <a:bodyPr/>
          <a:lstStyle/>
          <a:p>
            <a:endParaRPr lang="ja-JP" altLang="en-US" dirty="0"/>
          </a:p>
        </p:txBody>
      </p:sp>
      <p:sp>
        <p:nvSpPr>
          <p:cNvPr id="7" name="スライド番号プレースホルダー 6"/>
          <p:cNvSpPr>
            <a:spLocks noGrp="1"/>
          </p:cNvSpPr>
          <p:nvPr>
            <p:ph type="sldNum" sz="quarter" idx="12"/>
          </p:nvPr>
        </p:nvSpPr>
        <p:spPr/>
        <p:txBody>
          <a:body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404446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a:t>2012/11/14</a:t>
            </a:r>
            <a:endParaRPr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14803445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gif"/><Relationship Id="rId7"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png"/><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D636ADC-01B0-3D28-0B73-A77C17B939F0}"/>
              </a:ext>
            </a:extLst>
          </p:cNvPr>
          <p:cNvSpPr/>
          <p:nvPr/>
        </p:nvSpPr>
        <p:spPr>
          <a:xfrm>
            <a:off x="150125" y="1721225"/>
            <a:ext cx="11871545" cy="3348316"/>
          </a:xfrm>
          <a:prstGeom prst="rect">
            <a:avLst/>
          </a:prstGeo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4400" b="1" dirty="0"/>
              <a:t>多職種及び地域連携に関する講義②</a:t>
            </a:r>
            <a:endParaRPr kumimoji="1" lang="en-US" altLang="ja-JP" sz="4400" b="1" dirty="0"/>
          </a:p>
          <a:p>
            <a:pPr algn="ctr"/>
            <a:endParaRPr kumimoji="1" lang="en-US" altLang="ja-JP" sz="4400" b="1" dirty="0"/>
          </a:p>
          <a:p>
            <a:pPr algn="ctr"/>
            <a:r>
              <a:rPr kumimoji="1" lang="ja-JP" altLang="en-US" sz="2800" b="1" dirty="0"/>
              <a:t>（自立支援）協議会を活用した地域課題の解決に向けた取り組み</a:t>
            </a:r>
            <a:endParaRPr kumimoji="1" lang="en-US" altLang="ja-JP" sz="2800" b="1" dirty="0"/>
          </a:p>
        </p:txBody>
      </p:sp>
      <p:sp>
        <p:nvSpPr>
          <p:cNvPr id="3" name="テキスト ボックス 2">
            <a:extLst>
              <a:ext uri="{FF2B5EF4-FFF2-40B4-BE49-F238E27FC236}">
                <a16:creationId xmlns:a16="http://schemas.microsoft.com/office/drawing/2014/main" id="{0F2047B9-6AE7-45EE-0556-54F26575028E}"/>
              </a:ext>
            </a:extLst>
          </p:cNvPr>
          <p:cNvSpPr txBox="1"/>
          <p:nvPr/>
        </p:nvSpPr>
        <p:spPr>
          <a:xfrm>
            <a:off x="150124" y="5537200"/>
            <a:ext cx="11871545" cy="369332"/>
          </a:xfrm>
          <a:prstGeom prst="rect">
            <a:avLst/>
          </a:prstGeom>
          <a:noFill/>
        </p:spPr>
        <p:txBody>
          <a:bodyPr wrap="square" rtlCol="0">
            <a:spAutoFit/>
          </a:bodyPr>
          <a:lstStyle/>
          <a:p>
            <a:pPr algn="ctr"/>
            <a:r>
              <a:rPr kumimoji="1" lang="zh-CN" altLang="en-US" dirty="0">
                <a:latin typeface="Meiryo UI" panose="020B0604030504040204" pitchFamily="50" charset="-128"/>
                <a:ea typeface="Meiryo UI" panose="020B0604030504040204" pitchFamily="50" charset="-128"/>
              </a:rPr>
              <a:t>和洋女子大学家政学部家政福祉学科　准教授 髙木憲司</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874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10258B-E4FF-45DD-9C1F-9401A8F76EF3}"/>
              </a:ext>
            </a:extLst>
          </p:cNvPr>
          <p:cNvSpPr txBox="1"/>
          <p:nvPr/>
        </p:nvSpPr>
        <p:spPr>
          <a:xfrm>
            <a:off x="4313437" y="999044"/>
            <a:ext cx="3731009" cy="995422"/>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a:t>
            </a:r>
          </a:p>
        </p:txBody>
      </p:sp>
      <p:sp>
        <p:nvSpPr>
          <p:cNvPr id="3" name="テキスト ボックス 2">
            <a:extLst>
              <a:ext uri="{FF2B5EF4-FFF2-40B4-BE49-F238E27FC236}">
                <a16:creationId xmlns:a16="http://schemas.microsoft.com/office/drawing/2014/main" id="{AA03F77D-59BC-45C9-A7A3-3E46608C8879}"/>
              </a:ext>
            </a:extLst>
          </p:cNvPr>
          <p:cNvSpPr txBox="1"/>
          <p:nvPr/>
        </p:nvSpPr>
        <p:spPr>
          <a:xfrm>
            <a:off x="7694765" y="3114455"/>
            <a:ext cx="3731009" cy="1861006"/>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地域生活支援拠点</a:t>
            </a:r>
          </a:p>
        </p:txBody>
      </p:sp>
      <p:sp>
        <p:nvSpPr>
          <p:cNvPr id="4" name="テキスト ボックス 3">
            <a:extLst>
              <a:ext uri="{FF2B5EF4-FFF2-40B4-BE49-F238E27FC236}">
                <a16:creationId xmlns:a16="http://schemas.microsoft.com/office/drawing/2014/main" id="{403BE6A3-8C95-4421-AFE6-D3683F2BA21F}"/>
              </a:ext>
            </a:extLst>
          </p:cNvPr>
          <p:cNvSpPr txBox="1"/>
          <p:nvPr/>
        </p:nvSpPr>
        <p:spPr>
          <a:xfrm>
            <a:off x="650737" y="3096192"/>
            <a:ext cx="4289610" cy="1861006"/>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基幹相談</a:t>
            </a:r>
            <a:endParaRPr kumimoji="1" lang="en-US" altLang="ja-JP"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支援センター</a:t>
            </a:r>
          </a:p>
        </p:txBody>
      </p:sp>
      <p:sp>
        <p:nvSpPr>
          <p:cNvPr id="6" name="テキスト ボックス 5">
            <a:extLst>
              <a:ext uri="{FF2B5EF4-FFF2-40B4-BE49-F238E27FC236}">
                <a16:creationId xmlns:a16="http://schemas.microsoft.com/office/drawing/2014/main" id="{1BF6EC84-54D1-4280-923F-59318917BEAC}"/>
              </a:ext>
            </a:extLst>
          </p:cNvPr>
          <p:cNvSpPr txBox="1"/>
          <p:nvPr/>
        </p:nvSpPr>
        <p:spPr>
          <a:xfrm>
            <a:off x="723901" y="5345190"/>
            <a:ext cx="10701874" cy="1080998"/>
          </a:xfrm>
          <a:prstGeom prst="snip2SameRect">
            <a:avLst>
              <a:gd name="adj1" fmla="val 50000"/>
              <a:gd name="adj2" fmla="val 0"/>
            </a:avLst>
          </a:prstGeom>
          <a:solidFill>
            <a:srgbClr val="00B0F0"/>
          </a:solidFill>
          <a:ln w="127000" cmpd="thickThin">
            <a:solidFill>
              <a:srgbClr val="FFFF00"/>
            </a:solidFill>
          </a:ln>
        </p:spPr>
        <p:txBody>
          <a:bodyPr wrap="square" rtlCol="0" anchor="ctr" anchorCtr="0">
            <a:no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市町村</a:t>
            </a:r>
          </a:p>
        </p:txBody>
      </p:sp>
      <p:sp>
        <p:nvSpPr>
          <p:cNvPr id="8" name="テキスト ボックス 7">
            <a:extLst>
              <a:ext uri="{FF2B5EF4-FFF2-40B4-BE49-F238E27FC236}">
                <a16:creationId xmlns:a16="http://schemas.microsoft.com/office/drawing/2014/main" id="{91E698D0-E898-414B-970D-6A0F1E65E3A2}"/>
              </a:ext>
            </a:extLst>
          </p:cNvPr>
          <p:cNvSpPr txBox="1"/>
          <p:nvPr/>
        </p:nvSpPr>
        <p:spPr>
          <a:xfrm>
            <a:off x="198877" y="133159"/>
            <a:ext cx="5980064"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協議会・基幹・拠点の関係</a:t>
            </a:r>
          </a:p>
        </p:txBody>
      </p:sp>
      <p:sp>
        <p:nvSpPr>
          <p:cNvPr id="9" name="テキスト ボックス 8">
            <a:extLst>
              <a:ext uri="{FF2B5EF4-FFF2-40B4-BE49-F238E27FC236}">
                <a16:creationId xmlns:a16="http://schemas.microsoft.com/office/drawing/2014/main" id="{F8D5FA9B-C4CA-4C40-B33C-90442120C8C4}"/>
              </a:ext>
            </a:extLst>
          </p:cNvPr>
          <p:cNvSpPr txBox="1"/>
          <p:nvPr/>
        </p:nvSpPr>
        <p:spPr>
          <a:xfrm>
            <a:off x="1677515" y="1994466"/>
            <a:ext cx="2257540"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地域課題</a:t>
            </a:r>
          </a:p>
        </p:txBody>
      </p:sp>
      <p:sp>
        <p:nvSpPr>
          <p:cNvPr id="11" name="テキスト ボックス 10">
            <a:extLst>
              <a:ext uri="{FF2B5EF4-FFF2-40B4-BE49-F238E27FC236}">
                <a16:creationId xmlns:a16="http://schemas.microsoft.com/office/drawing/2014/main" id="{2AECAB75-D868-49F0-9598-0C7BEC1B730C}"/>
              </a:ext>
            </a:extLst>
          </p:cNvPr>
          <p:cNvSpPr txBox="1"/>
          <p:nvPr/>
        </p:nvSpPr>
        <p:spPr>
          <a:xfrm>
            <a:off x="5065186" y="4362157"/>
            <a:ext cx="2752360"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実践・連携</a:t>
            </a:r>
          </a:p>
        </p:txBody>
      </p:sp>
      <p:cxnSp>
        <p:nvCxnSpPr>
          <p:cNvPr id="13" name="直線矢印コネクタ 12">
            <a:extLst>
              <a:ext uri="{FF2B5EF4-FFF2-40B4-BE49-F238E27FC236}">
                <a16:creationId xmlns:a16="http://schemas.microsoft.com/office/drawing/2014/main" id="{552FA425-E8D9-400B-9981-7B973DE3B7E3}"/>
              </a:ext>
            </a:extLst>
          </p:cNvPr>
          <p:cNvCxnSpPr>
            <a:cxnSpLocks/>
          </p:cNvCxnSpPr>
          <p:nvPr/>
        </p:nvCxnSpPr>
        <p:spPr>
          <a:xfrm>
            <a:off x="7074408" y="2163321"/>
            <a:ext cx="828675" cy="1181755"/>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4" name="直線矢印コネクタ 13">
            <a:extLst>
              <a:ext uri="{FF2B5EF4-FFF2-40B4-BE49-F238E27FC236}">
                <a16:creationId xmlns:a16="http://schemas.microsoft.com/office/drawing/2014/main" id="{91BA1A8D-DFCE-4FB4-A30B-E55D78061F54}"/>
              </a:ext>
            </a:extLst>
          </p:cNvPr>
          <p:cNvCxnSpPr>
            <a:cxnSpLocks/>
          </p:cNvCxnSpPr>
          <p:nvPr/>
        </p:nvCxnSpPr>
        <p:spPr>
          <a:xfrm flipH="1">
            <a:off x="4526009" y="2177162"/>
            <a:ext cx="828675" cy="1181755"/>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7" name="直線矢印コネクタ 16">
            <a:extLst>
              <a:ext uri="{FF2B5EF4-FFF2-40B4-BE49-F238E27FC236}">
                <a16:creationId xmlns:a16="http://schemas.microsoft.com/office/drawing/2014/main" id="{195610F1-E881-4485-B4E3-4FDD1CAAD559}"/>
              </a:ext>
            </a:extLst>
          </p:cNvPr>
          <p:cNvCxnSpPr/>
          <p:nvPr/>
        </p:nvCxnSpPr>
        <p:spPr>
          <a:xfrm>
            <a:off x="5065186" y="4026695"/>
            <a:ext cx="2561056" cy="7786"/>
          </a:xfrm>
          <a:prstGeom prst="straightConnector1">
            <a:avLst/>
          </a:prstGeom>
          <a:ln w="127000">
            <a:solidFill>
              <a:srgbClr val="00B05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18" name="スライド番号プレースホルダー 17">
            <a:extLst>
              <a:ext uri="{FF2B5EF4-FFF2-40B4-BE49-F238E27FC236}">
                <a16:creationId xmlns:a16="http://schemas.microsoft.com/office/drawing/2014/main" id="{15B7AEE3-1B8B-4D14-8FB7-1146C77AEAC5}"/>
              </a:ext>
            </a:extLst>
          </p:cNvPr>
          <p:cNvSpPr>
            <a:spLocks noGrp="1"/>
          </p:cNvSpPr>
          <p:nvPr>
            <p:ph type="sldNum" sz="quarter" idx="12"/>
          </p:nvPr>
        </p:nvSpPr>
        <p:spPr/>
        <p:txBody>
          <a:bodyPr/>
          <a:lstStyle/>
          <a:p>
            <a:fld id="{B2DC25EE-239B-4C5F-AAD1-255A7D5F1EE2}" type="slidenum">
              <a:rPr lang="en-US" smtClean="0"/>
              <a:t>10</a:t>
            </a:fld>
            <a:endParaRPr lang="en-US"/>
          </a:p>
        </p:txBody>
      </p:sp>
      <p:sp>
        <p:nvSpPr>
          <p:cNvPr id="15" name="テキスト ボックス 14">
            <a:extLst>
              <a:ext uri="{FF2B5EF4-FFF2-40B4-BE49-F238E27FC236}">
                <a16:creationId xmlns:a16="http://schemas.microsoft.com/office/drawing/2014/main" id="{AC0C8764-A567-4AD4-9F10-2A38204E1A16}"/>
              </a:ext>
            </a:extLst>
          </p:cNvPr>
          <p:cNvSpPr txBox="1"/>
          <p:nvPr/>
        </p:nvSpPr>
        <p:spPr>
          <a:xfrm>
            <a:off x="5387404" y="2455715"/>
            <a:ext cx="1916619"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チェック</a:t>
            </a:r>
          </a:p>
        </p:txBody>
      </p:sp>
      <p:cxnSp>
        <p:nvCxnSpPr>
          <p:cNvPr id="16" name="直線矢印コネクタ 15">
            <a:extLst>
              <a:ext uri="{FF2B5EF4-FFF2-40B4-BE49-F238E27FC236}">
                <a16:creationId xmlns:a16="http://schemas.microsoft.com/office/drawing/2014/main" id="{C323A1AF-B710-46CF-88AA-D6F4E1BEE665}"/>
              </a:ext>
            </a:extLst>
          </p:cNvPr>
          <p:cNvCxnSpPr>
            <a:cxnSpLocks/>
          </p:cNvCxnSpPr>
          <p:nvPr/>
        </p:nvCxnSpPr>
        <p:spPr>
          <a:xfrm flipV="1">
            <a:off x="3749612" y="1942771"/>
            <a:ext cx="847079" cy="1077831"/>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
        <p:nvSpPr>
          <p:cNvPr id="19" name="テキスト ボックス 18">
            <a:extLst>
              <a:ext uri="{FF2B5EF4-FFF2-40B4-BE49-F238E27FC236}">
                <a16:creationId xmlns:a16="http://schemas.microsoft.com/office/drawing/2014/main" id="{F508B545-5FA1-4A16-90E2-882A91ED1767}"/>
              </a:ext>
            </a:extLst>
          </p:cNvPr>
          <p:cNvSpPr txBox="1"/>
          <p:nvPr/>
        </p:nvSpPr>
        <p:spPr>
          <a:xfrm>
            <a:off x="8256945" y="1968199"/>
            <a:ext cx="2257540"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地域課題</a:t>
            </a:r>
          </a:p>
        </p:txBody>
      </p:sp>
      <p:cxnSp>
        <p:nvCxnSpPr>
          <p:cNvPr id="20" name="直線矢印コネクタ 19">
            <a:extLst>
              <a:ext uri="{FF2B5EF4-FFF2-40B4-BE49-F238E27FC236}">
                <a16:creationId xmlns:a16="http://schemas.microsoft.com/office/drawing/2014/main" id="{4CA923A4-34F5-4A25-B9D5-9F771777962E}"/>
              </a:ext>
            </a:extLst>
          </p:cNvPr>
          <p:cNvCxnSpPr>
            <a:cxnSpLocks/>
          </p:cNvCxnSpPr>
          <p:nvPr/>
        </p:nvCxnSpPr>
        <p:spPr>
          <a:xfrm flipH="1" flipV="1">
            <a:off x="7698279" y="1920376"/>
            <a:ext cx="847079" cy="1077831"/>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7199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33A3511-4F75-4817-AA65-2A36C68FEA98}"/>
              </a:ext>
            </a:extLst>
          </p:cNvPr>
          <p:cNvSpPr txBox="1"/>
          <p:nvPr/>
        </p:nvSpPr>
        <p:spPr>
          <a:xfrm>
            <a:off x="620358" y="333182"/>
            <a:ext cx="11316848" cy="6247864"/>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協議会と事業所の関係</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協議会の構成員は、市町村によっても異なるが</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・有識者</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・当事者団体</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kumimoji="1" lang="ja-JP" altLang="en-US"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・事業所（相談系、児童系、介護系、就労系等）</a:t>
            </a:r>
            <a:endParaRPr kumimoji="1" lang="en-US" altLang="ja-JP"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・社協</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・教育関係</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・基幹相談支援センター（事務局側の場合もあり）</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等</a:t>
            </a:r>
          </a:p>
        </p:txBody>
      </p:sp>
      <p:sp>
        <p:nvSpPr>
          <p:cNvPr id="4" name="スライド番号プレースホルダー 3">
            <a:extLst>
              <a:ext uri="{FF2B5EF4-FFF2-40B4-BE49-F238E27FC236}">
                <a16:creationId xmlns:a16="http://schemas.microsoft.com/office/drawing/2014/main" id="{FFD52458-B38D-4DC9-BE34-EF40AE6F809A}"/>
              </a:ext>
            </a:extLst>
          </p:cNvPr>
          <p:cNvSpPr>
            <a:spLocks noGrp="1"/>
          </p:cNvSpPr>
          <p:nvPr>
            <p:ph type="sldNum" sz="quarter" idx="12"/>
          </p:nvPr>
        </p:nvSpPr>
        <p:spPr/>
        <p:txBody>
          <a:bodyPr/>
          <a:lstStyle/>
          <a:p>
            <a:fld id="{B2DC25EE-239B-4C5F-AAD1-255A7D5F1EE2}" type="slidenum">
              <a:rPr lang="en-US" smtClean="0"/>
              <a:t>11</a:t>
            </a:fld>
            <a:endParaRPr lang="en-US"/>
          </a:p>
        </p:txBody>
      </p:sp>
    </p:spTree>
    <p:extLst>
      <p:ext uri="{BB962C8B-B14F-4D97-AF65-F5344CB8AC3E}">
        <p14:creationId xmlns:p14="http://schemas.microsoft.com/office/powerpoint/2010/main" val="273645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977E78F-B605-45E5-8089-24FE017426C0}"/>
              </a:ext>
            </a:extLst>
          </p:cNvPr>
          <p:cNvSpPr txBox="1"/>
          <p:nvPr/>
        </p:nvSpPr>
        <p:spPr>
          <a:xfrm>
            <a:off x="678656" y="621506"/>
            <a:ext cx="10765632" cy="5262979"/>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協議会では、地域課題を明らかにし、対応について協議する。</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各分野の事業所が協議会に参加する際は、</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本来は各地域・各事業の</a:t>
            </a:r>
            <a:r>
              <a:rPr kumimoji="1" lang="ja-JP" altLang="en-US" sz="2800" b="1" dirty="0">
                <a:solidFill>
                  <a:srgbClr val="002060"/>
                </a:solidFill>
                <a:latin typeface="Meiryo UI" panose="020B0604030504040204" pitchFamily="50" charset="-128"/>
                <a:ea typeface="Meiryo UI" panose="020B0604030504040204" pitchFamily="50" charset="-128"/>
              </a:rPr>
              <a:t>事業所連絡会等</a:t>
            </a:r>
            <a:r>
              <a:rPr kumimoji="1" lang="ja-JP" altLang="en-US" sz="2800" b="1" dirty="0">
                <a:latin typeface="Meiryo UI" panose="020B0604030504040204" pitchFamily="50" charset="-128"/>
                <a:ea typeface="Meiryo UI" panose="020B0604030504040204" pitchFamily="50" charset="-128"/>
              </a:rPr>
              <a:t>を組織し、意見の集約や協議会での検討課題を持ち帰る等の対応が必要だが・・・</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主に対象としている利用者の障害種別や障害程度等の違いにより、同種事業であっても、意見がまとまらない等の事情がある。</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しかし、皆さん方は地域の社会資源そのものです。</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地域の障害児者のためにまとまっていただきたい。</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最初の組織作りは、行政のお力添えもお願いしたい。</a:t>
            </a:r>
          </a:p>
        </p:txBody>
      </p:sp>
      <p:sp>
        <p:nvSpPr>
          <p:cNvPr id="3" name="スライド番号プレースホルダー 2">
            <a:extLst>
              <a:ext uri="{FF2B5EF4-FFF2-40B4-BE49-F238E27FC236}">
                <a16:creationId xmlns:a16="http://schemas.microsoft.com/office/drawing/2014/main" id="{26148083-CA6A-4936-BD57-46816DB14201}"/>
              </a:ext>
            </a:extLst>
          </p:cNvPr>
          <p:cNvSpPr>
            <a:spLocks noGrp="1"/>
          </p:cNvSpPr>
          <p:nvPr>
            <p:ph type="sldNum" sz="quarter" idx="12"/>
          </p:nvPr>
        </p:nvSpPr>
        <p:spPr/>
        <p:txBody>
          <a:bodyPr/>
          <a:lstStyle/>
          <a:p>
            <a:fld id="{B2DC25EE-239B-4C5F-AAD1-255A7D5F1EE2}" type="slidenum">
              <a:rPr lang="en-US" smtClean="0"/>
              <a:t>12</a:t>
            </a:fld>
            <a:endParaRPr lang="en-US"/>
          </a:p>
        </p:txBody>
      </p:sp>
    </p:spTree>
    <p:extLst>
      <p:ext uri="{BB962C8B-B14F-4D97-AF65-F5344CB8AC3E}">
        <p14:creationId xmlns:p14="http://schemas.microsoft.com/office/powerpoint/2010/main" val="16314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56EFC40-5F6C-42CE-8A68-780F5B49EB14}"/>
              </a:ext>
            </a:extLst>
          </p:cNvPr>
          <p:cNvSpPr txBox="1"/>
          <p:nvPr/>
        </p:nvSpPr>
        <p:spPr>
          <a:xfrm>
            <a:off x="457855" y="3774849"/>
            <a:ext cx="4289610" cy="1514773"/>
          </a:xfrm>
          <a:prstGeom prst="ellipse">
            <a:avLst/>
          </a:prstGeom>
          <a:solidFill>
            <a:srgbClr val="FFC000"/>
          </a:solidFill>
          <a:ln w="127000" cmpd="thickThin">
            <a:solidFill>
              <a:srgbClr val="FFFF00"/>
            </a:solidFill>
          </a:ln>
        </p:spPr>
        <p:txBody>
          <a:bodyPr wrap="square" rtlCol="0">
            <a:spAutoFit/>
          </a:bodyPr>
          <a:lstStyle/>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障害児分野</a:t>
            </a:r>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事業所連絡会</a:t>
            </a:r>
          </a:p>
        </p:txBody>
      </p:sp>
      <p:sp>
        <p:nvSpPr>
          <p:cNvPr id="4" name="テキスト ボックス 3">
            <a:extLst>
              <a:ext uri="{FF2B5EF4-FFF2-40B4-BE49-F238E27FC236}">
                <a16:creationId xmlns:a16="http://schemas.microsoft.com/office/drawing/2014/main" id="{667B0385-5199-4E70-B53F-A8A19C6F23EF}"/>
              </a:ext>
            </a:extLst>
          </p:cNvPr>
          <p:cNvSpPr txBox="1"/>
          <p:nvPr/>
        </p:nvSpPr>
        <p:spPr>
          <a:xfrm>
            <a:off x="4272618" y="4903561"/>
            <a:ext cx="4289610" cy="1514773"/>
          </a:xfrm>
          <a:prstGeom prst="ellipse">
            <a:avLst/>
          </a:prstGeom>
          <a:solidFill>
            <a:srgbClr val="FFC000"/>
          </a:solidFill>
          <a:ln w="127000" cmpd="thickThin">
            <a:solidFill>
              <a:srgbClr val="FFFF00"/>
            </a:solidFill>
          </a:ln>
        </p:spPr>
        <p:txBody>
          <a:bodyPr wrap="square" rtlCol="0">
            <a:spAutoFit/>
          </a:bodyPr>
          <a:lstStyle/>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就労分野</a:t>
            </a:r>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事業所連絡会</a:t>
            </a:r>
          </a:p>
        </p:txBody>
      </p:sp>
      <p:sp>
        <p:nvSpPr>
          <p:cNvPr id="5" name="テキスト ボックス 4">
            <a:extLst>
              <a:ext uri="{FF2B5EF4-FFF2-40B4-BE49-F238E27FC236}">
                <a16:creationId xmlns:a16="http://schemas.microsoft.com/office/drawing/2014/main" id="{FAFDE91F-6E16-4103-A95E-2B97B8E09F70}"/>
              </a:ext>
            </a:extLst>
          </p:cNvPr>
          <p:cNvSpPr txBox="1"/>
          <p:nvPr/>
        </p:nvSpPr>
        <p:spPr>
          <a:xfrm>
            <a:off x="7537312" y="3510530"/>
            <a:ext cx="4289610" cy="1514773"/>
          </a:xfrm>
          <a:prstGeom prst="ellipse">
            <a:avLst/>
          </a:prstGeom>
          <a:solidFill>
            <a:srgbClr val="FFC000"/>
          </a:solidFill>
          <a:ln w="127000" cmpd="thickThin">
            <a:solidFill>
              <a:srgbClr val="FFFF00"/>
            </a:solidFill>
          </a:ln>
        </p:spPr>
        <p:txBody>
          <a:bodyPr wrap="square" rtlCol="0">
            <a:spAutoFit/>
          </a:bodyPr>
          <a:lstStyle/>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介護分野</a:t>
            </a:r>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事業所連絡会</a:t>
            </a:r>
          </a:p>
        </p:txBody>
      </p:sp>
      <p:sp>
        <p:nvSpPr>
          <p:cNvPr id="6" name="テキスト ボックス 5">
            <a:extLst>
              <a:ext uri="{FF2B5EF4-FFF2-40B4-BE49-F238E27FC236}">
                <a16:creationId xmlns:a16="http://schemas.microsoft.com/office/drawing/2014/main" id="{C7DD6FE4-0C6F-490A-A47D-6BA8F3314D70}"/>
              </a:ext>
            </a:extLst>
          </p:cNvPr>
          <p:cNvSpPr txBox="1"/>
          <p:nvPr/>
        </p:nvSpPr>
        <p:spPr>
          <a:xfrm>
            <a:off x="7430155" y="1511377"/>
            <a:ext cx="4289610" cy="1514773"/>
          </a:xfrm>
          <a:prstGeom prst="ellipse">
            <a:avLst/>
          </a:prstGeom>
          <a:solidFill>
            <a:srgbClr val="FFC000"/>
          </a:solidFill>
          <a:ln w="127000" cmpd="thickThin">
            <a:solidFill>
              <a:srgbClr val="FFFF00"/>
            </a:solidFill>
          </a:ln>
        </p:spPr>
        <p:txBody>
          <a:bodyPr wrap="square" rtlCol="0">
            <a:spAutoFit/>
          </a:bodyPr>
          <a:lstStyle/>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居住分野</a:t>
            </a:r>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事業所連絡会</a:t>
            </a:r>
          </a:p>
        </p:txBody>
      </p:sp>
      <p:sp>
        <p:nvSpPr>
          <p:cNvPr id="7" name="テキスト ボックス 6">
            <a:extLst>
              <a:ext uri="{FF2B5EF4-FFF2-40B4-BE49-F238E27FC236}">
                <a16:creationId xmlns:a16="http://schemas.microsoft.com/office/drawing/2014/main" id="{ED292BCB-49EC-42B0-AD89-3A0073AFF6F6}"/>
              </a:ext>
            </a:extLst>
          </p:cNvPr>
          <p:cNvSpPr txBox="1"/>
          <p:nvPr/>
        </p:nvSpPr>
        <p:spPr>
          <a:xfrm>
            <a:off x="1981154" y="3198167"/>
            <a:ext cx="1243012" cy="461665"/>
          </a:xfrm>
          <a:prstGeom prst="rect">
            <a:avLst/>
          </a:prstGeom>
          <a:solidFill>
            <a:srgbClr val="FF0000"/>
          </a:solidFill>
          <a:ln>
            <a:solidFill>
              <a:srgbClr val="FFFF00"/>
            </a:solidFill>
          </a:ln>
        </p:spPr>
        <p:txBody>
          <a:bodyPr wrap="square" rtlCol="0">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代表</a:t>
            </a:r>
          </a:p>
        </p:txBody>
      </p:sp>
      <p:sp>
        <p:nvSpPr>
          <p:cNvPr id="8" name="テキスト ボックス 7">
            <a:extLst>
              <a:ext uri="{FF2B5EF4-FFF2-40B4-BE49-F238E27FC236}">
                <a16:creationId xmlns:a16="http://schemas.microsoft.com/office/drawing/2014/main" id="{07BAA072-CE3D-49E1-9FFE-C85ADF79FE6C}"/>
              </a:ext>
            </a:extLst>
          </p:cNvPr>
          <p:cNvSpPr txBox="1"/>
          <p:nvPr/>
        </p:nvSpPr>
        <p:spPr>
          <a:xfrm>
            <a:off x="5688760" y="4301402"/>
            <a:ext cx="1243012" cy="461665"/>
          </a:xfrm>
          <a:prstGeom prst="rect">
            <a:avLst/>
          </a:prstGeom>
          <a:solidFill>
            <a:srgbClr val="FF0000"/>
          </a:solidFill>
          <a:ln>
            <a:solidFill>
              <a:srgbClr val="FFFF00"/>
            </a:solidFill>
          </a:ln>
        </p:spPr>
        <p:txBody>
          <a:bodyPr wrap="square" rtlCol="0">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代表</a:t>
            </a:r>
          </a:p>
        </p:txBody>
      </p:sp>
      <p:sp>
        <p:nvSpPr>
          <p:cNvPr id="9" name="テキスト ボックス 8">
            <a:extLst>
              <a:ext uri="{FF2B5EF4-FFF2-40B4-BE49-F238E27FC236}">
                <a16:creationId xmlns:a16="http://schemas.microsoft.com/office/drawing/2014/main" id="{997ECC3B-F45B-4F74-8820-57CD6784F45E}"/>
              </a:ext>
            </a:extLst>
          </p:cNvPr>
          <p:cNvSpPr txBox="1"/>
          <p:nvPr/>
        </p:nvSpPr>
        <p:spPr>
          <a:xfrm>
            <a:off x="6553154" y="3428999"/>
            <a:ext cx="1243012" cy="461665"/>
          </a:xfrm>
          <a:prstGeom prst="rect">
            <a:avLst/>
          </a:prstGeom>
          <a:solidFill>
            <a:srgbClr val="FF0000"/>
          </a:solidFill>
          <a:ln>
            <a:solidFill>
              <a:srgbClr val="FFFF00"/>
            </a:solidFill>
          </a:ln>
        </p:spPr>
        <p:txBody>
          <a:bodyPr wrap="square" rtlCol="0">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代表</a:t>
            </a:r>
          </a:p>
        </p:txBody>
      </p:sp>
      <p:sp>
        <p:nvSpPr>
          <p:cNvPr id="10" name="テキスト ボックス 9">
            <a:extLst>
              <a:ext uri="{FF2B5EF4-FFF2-40B4-BE49-F238E27FC236}">
                <a16:creationId xmlns:a16="http://schemas.microsoft.com/office/drawing/2014/main" id="{8133ECC1-E20B-4D95-AD6A-E64BE3CD21B3}"/>
              </a:ext>
            </a:extLst>
          </p:cNvPr>
          <p:cNvSpPr txBox="1"/>
          <p:nvPr/>
        </p:nvSpPr>
        <p:spPr>
          <a:xfrm>
            <a:off x="6187143" y="1578768"/>
            <a:ext cx="1243012" cy="461665"/>
          </a:xfrm>
          <a:prstGeom prst="rect">
            <a:avLst/>
          </a:prstGeom>
          <a:solidFill>
            <a:srgbClr val="FF0000"/>
          </a:solidFill>
          <a:ln>
            <a:solidFill>
              <a:srgbClr val="FFFF00"/>
            </a:solidFill>
          </a:ln>
        </p:spPr>
        <p:txBody>
          <a:bodyPr wrap="square" rtlCol="0">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代表</a:t>
            </a:r>
          </a:p>
        </p:txBody>
      </p:sp>
      <p:sp>
        <p:nvSpPr>
          <p:cNvPr id="12" name="テキスト ボックス 11">
            <a:extLst>
              <a:ext uri="{FF2B5EF4-FFF2-40B4-BE49-F238E27FC236}">
                <a16:creationId xmlns:a16="http://schemas.microsoft.com/office/drawing/2014/main" id="{8D97FA7B-7D30-40AC-A4BF-D6D3DEC6B2A1}"/>
              </a:ext>
            </a:extLst>
          </p:cNvPr>
          <p:cNvSpPr txBox="1"/>
          <p:nvPr/>
        </p:nvSpPr>
        <p:spPr>
          <a:xfrm>
            <a:off x="1030837" y="684719"/>
            <a:ext cx="3731009" cy="995422"/>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a:t>
            </a:r>
          </a:p>
        </p:txBody>
      </p:sp>
      <p:cxnSp>
        <p:nvCxnSpPr>
          <p:cNvPr id="13" name="直線矢印コネクタ 12">
            <a:extLst>
              <a:ext uri="{FF2B5EF4-FFF2-40B4-BE49-F238E27FC236}">
                <a16:creationId xmlns:a16="http://schemas.microsoft.com/office/drawing/2014/main" id="{D741E893-0B98-4852-8B90-B89582DA95DD}"/>
              </a:ext>
            </a:extLst>
          </p:cNvPr>
          <p:cNvCxnSpPr>
            <a:cxnSpLocks/>
          </p:cNvCxnSpPr>
          <p:nvPr/>
        </p:nvCxnSpPr>
        <p:spPr>
          <a:xfrm flipV="1">
            <a:off x="2654348" y="1809600"/>
            <a:ext cx="0" cy="1273550"/>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6" name="直線矢印コネクタ 15">
            <a:extLst>
              <a:ext uri="{FF2B5EF4-FFF2-40B4-BE49-F238E27FC236}">
                <a16:creationId xmlns:a16="http://schemas.microsoft.com/office/drawing/2014/main" id="{B60EF526-5B71-40AA-B00C-E05F21DFA65F}"/>
              </a:ext>
            </a:extLst>
          </p:cNvPr>
          <p:cNvCxnSpPr>
            <a:cxnSpLocks/>
          </p:cNvCxnSpPr>
          <p:nvPr/>
        </p:nvCxnSpPr>
        <p:spPr>
          <a:xfrm flipH="1" flipV="1">
            <a:off x="3461450" y="1735931"/>
            <a:ext cx="2227310" cy="2531985"/>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7" name="直線矢印コネクタ 16">
            <a:extLst>
              <a:ext uri="{FF2B5EF4-FFF2-40B4-BE49-F238E27FC236}">
                <a16:creationId xmlns:a16="http://schemas.microsoft.com/office/drawing/2014/main" id="{8FD81269-9D10-420A-B0DA-D593BFD48E1C}"/>
              </a:ext>
            </a:extLst>
          </p:cNvPr>
          <p:cNvCxnSpPr>
            <a:cxnSpLocks/>
          </p:cNvCxnSpPr>
          <p:nvPr/>
        </p:nvCxnSpPr>
        <p:spPr>
          <a:xfrm flipH="1" flipV="1">
            <a:off x="4272618" y="1680141"/>
            <a:ext cx="2213907" cy="1748858"/>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8" name="直線矢印コネクタ 17">
            <a:extLst>
              <a:ext uri="{FF2B5EF4-FFF2-40B4-BE49-F238E27FC236}">
                <a16:creationId xmlns:a16="http://schemas.microsoft.com/office/drawing/2014/main" id="{68C6A3D9-FCB2-42F9-BDB4-46CE4FB67777}"/>
              </a:ext>
            </a:extLst>
          </p:cNvPr>
          <p:cNvCxnSpPr>
            <a:cxnSpLocks/>
          </p:cNvCxnSpPr>
          <p:nvPr/>
        </p:nvCxnSpPr>
        <p:spPr>
          <a:xfrm flipH="1" flipV="1">
            <a:off x="4761846" y="1414463"/>
            <a:ext cx="1334155" cy="321469"/>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
        <p:nvSpPr>
          <p:cNvPr id="25" name="スライド番号プレースホルダー 24">
            <a:extLst>
              <a:ext uri="{FF2B5EF4-FFF2-40B4-BE49-F238E27FC236}">
                <a16:creationId xmlns:a16="http://schemas.microsoft.com/office/drawing/2014/main" id="{DBBDB4D3-46F1-49B8-9882-E15DCBC35CB1}"/>
              </a:ext>
            </a:extLst>
          </p:cNvPr>
          <p:cNvSpPr>
            <a:spLocks noGrp="1"/>
          </p:cNvSpPr>
          <p:nvPr>
            <p:ph type="sldNum" sz="quarter" idx="12"/>
          </p:nvPr>
        </p:nvSpPr>
        <p:spPr/>
        <p:txBody>
          <a:bodyPr/>
          <a:lstStyle/>
          <a:p>
            <a:fld id="{B2DC25EE-239B-4C5F-AAD1-255A7D5F1EE2}" type="slidenum">
              <a:rPr lang="en-US" smtClean="0"/>
              <a:t>13</a:t>
            </a:fld>
            <a:endParaRPr lang="en-US"/>
          </a:p>
        </p:txBody>
      </p:sp>
    </p:spTree>
    <p:extLst>
      <p:ext uri="{BB962C8B-B14F-4D97-AF65-F5344CB8AC3E}">
        <p14:creationId xmlns:p14="http://schemas.microsoft.com/office/powerpoint/2010/main" val="305282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1374BD2-4BE9-47D8-99B0-8B622BF9CDA8}"/>
              </a:ext>
            </a:extLst>
          </p:cNvPr>
          <p:cNvSpPr txBox="1"/>
          <p:nvPr/>
        </p:nvSpPr>
        <p:spPr>
          <a:xfrm>
            <a:off x="713184" y="354378"/>
            <a:ext cx="10765632" cy="6124754"/>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協議会本会への参加は、</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事業所の管理者レベルが多く、サビ児管が直接参加する機会はないのではないか？</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参加した管理者は、事業所連絡会等を通じて、他の事業所との情報共有はもちろん、事業所内のサビ児管へ伝達していただきたい。</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参加する管理者は、他事業所、サビ児管の意見も汲み上げて協議会に臨むべき。（</a:t>
            </a:r>
            <a:r>
              <a:rPr kumimoji="1" lang="ja-JP" altLang="en-US" sz="2800" b="1" dirty="0">
                <a:solidFill>
                  <a:srgbClr val="002060"/>
                </a:solidFill>
                <a:latin typeface="Meiryo UI" panose="020B0604030504040204" pitchFamily="50" charset="-128"/>
                <a:ea typeface="Meiryo UI" panose="020B0604030504040204" pitchFamily="50" charset="-128"/>
              </a:rPr>
              <a:t>間接的な参加</a:t>
            </a:r>
            <a:r>
              <a:rPr kumimoji="1" lang="ja-JP" altLang="en-US" sz="2800" b="1" dirty="0">
                <a:latin typeface="Meiryo UI" panose="020B0604030504040204" pitchFamily="50" charset="-128"/>
                <a:ea typeface="Meiryo UI" panose="020B0604030504040204" pitchFamily="50" charset="-128"/>
              </a:rPr>
              <a:t>）</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本会ではなく、作業部会等の下部組織への参加はぜひサビ児管が</a:t>
            </a:r>
            <a:r>
              <a:rPr kumimoji="1" lang="ja-JP" altLang="en-US" sz="2800" b="1" dirty="0">
                <a:solidFill>
                  <a:srgbClr val="002060"/>
                </a:solidFill>
                <a:latin typeface="Meiryo UI" panose="020B0604030504040204" pitchFamily="50" charset="-128"/>
                <a:ea typeface="Meiryo UI" panose="020B0604030504040204" pitchFamily="50" charset="-128"/>
              </a:rPr>
              <a:t>直接参加</a:t>
            </a:r>
            <a:r>
              <a:rPr kumimoji="1" lang="ja-JP" altLang="en-US" sz="2800" b="1" dirty="0">
                <a:latin typeface="Meiryo UI" panose="020B0604030504040204" pitchFamily="50" charset="-128"/>
                <a:ea typeface="Meiryo UI" panose="020B0604030504040204" pitchFamily="50" charset="-128"/>
              </a:rPr>
              <a:t>する機会を。</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solidFill>
                  <a:srgbClr val="002060"/>
                </a:solidFill>
                <a:latin typeface="Meiryo UI" panose="020B0604030504040204" pitchFamily="50" charset="-128"/>
                <a:ea typeface="Meiryo UI" panose="020B0604030504040204" pitchFamily="50" charset="-128"/>
              </a:rPr>
              <a:t>協議会への関わりを、直接・間接に意識して、地域における福祉の一翼を担っていっていただきたい。</a:t>
            </a:r>
          </a:p>
        </p:txBody>
      </p:sp>
      <p:sp>
        <p:nvSpPr>
          <p:cNvPr id="4" name="スライド番号プレースホルダー 3">
            <a:extLst>
              <a:ext uri="{FF2B5EF4-FFF2-40B4-BE49-F238E27FC236}">
                <a16:creationId xmlns:a16="http://schemas.microsoft.com/office/drawing/2014/main" id="{54E900CF-881B-4FD1-9A25-DECA8E4FC140}"/>
              </a:ext>
            </a:extLst>
          </p:cNvPr>
          <p:cNvSpPr>
            <a:spLocks noGrp="1"/>
          </p:cNvSpPr>
          <p:nvPr>
            <p:ph type="sldNum" sz="quarter" idx="12"/>
          </p:nvPr>
        </p:nvSpPr>
        <p:spPr/>
        <p:txBody>
          <a:bodyPr/>
          <a:lstStyle/>
          <a:p>
            <a:fld id="{B2DC25EE-239B-4C5F-AAD1-255A7D5F1EE2}" type="slidenum">
              <a:rPr lang="en-US" smtClean="0"/>
              <a:t>14</a:t>
            </a:fld>
            <a:endParaRPr lang="en-US"/>
          </a:p>
        </p:txBody>
      </p:sp>
    </p:spTree>
    <p:extLst>
      <p:ext uri="{BB962C8B-B14F-4D97-AF65-F5344CB8AC3E}">
        <p14:creationId xmlns:p14="http://schemas.microsoft.com/office/powerpoint/2010/main" val="142853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AutoShape 1"/>
          <p:cNvSpPr>
            <a:spLocks/>
          </p:cNvSpPr>
          <p:nvPr/>
        </p:nvSpPr>
        <p:spPr bwMode="auto">
          <a:xfrm rot="-1993902">
            <a:off x="4432646" y="4240487"/>
            <a:ext cx="6316284" cy="607219"/>
          </a:xfrm>
          <a:prstGeom prst="leftRightArrow">
            <a:avLst>
              <a:gd name="adj1" fmla="val 16981"/>
              <a:gd name="adj2" fmla="val 57333"/>
            </a:avLst>
          </a:prstGeom>
          <a:solidFill>
            <a:schemeClr val="accent1"/>
          </a:solidFill>
          <a:ln w="6350" cap="flat">
            <a:solidFill>
              <a:schemeClr val="tx1"/>
            </a:solidFill>
            <a:prstDash val="solid"/>
            <a:miter lim="800000"/>
            <a:headEnd type="none" w="med" len="med"/>
            <a:tailEnd type="none" w="med" len="med"/>
          </a:ln>
        </p:spPr>
        <p:txBody>
          <a:bodyPr lIns="0" tIns="0" rIns="0" bIns="0"/>
          <a:lstStyle/>
          <a:p>
            <a:endParaRPr lang="ja-JP" altLang="en-US">
              <a:latin typeface="Meiryo UI" panose="020B0604030504040204" pitchFamily="50" charset="-128"/>
              <a:ea typeface="Meiryo UI" panose="020B0604030504040204" pitchFamily="50" charset="-128"/>
            </a:endParaRPr>
          </a:p>
        </p:txBody>
      </p:sp>
      <p:sp>
        <p:nvSpPr>
          <p:cNvPr id="115714" name="Oval 2"/>
          <p:cNvSpPr>
            <a:spLocks/>
          </p:cNvSpPr>
          <p:nvPr/>
        </p:nvSpPr>
        <p:spPr bwMode="auto">
          <a:xfrm>
            <a:off x="4045935" y="103809"/>
            <a:ext cx="7109538" cy="3625453"/>
          </a:xfrm>
          <a:prstGeom prst="ellipse">
            <a:avLst/>
          </a:prstGeom>
          <a:solidFill>
            <a:schemeClr val="bg1">
              <a:lumMod val="75000"/>
              <a:alpha val="59999"/>
            </a:schemeClr>
          </a:solidFill>
          <a:ln w="6350" cap="flat">
            <a:solidFill>
              <a:schemeClr val="tx1">
                <a:alpha val="59999"/>
              </a:schemeClr>
            </a:solidFill>
            <a:prstDash val="solid"/>
            <a:miter lim="800000"/>
            <a:headEnd type="none" w="med" len="med"/>
            <a:tailEnd type="none" w="med" len="med"/>
          </a:ln>
        </p:spPr>
        <p:txBody>
          <a:bodyPr lIns="0" tIns="0" rIns="0" bIns="0" anchor="ctr"/>
          <a:lstStyle/>
          <a:p>
            <a:r>
              <a:rPr lang="ja-JP" altLang="en-US" sz="2800" dirty="0">
                <a:latin typeface="Meiryo UI" panose="020B0604030504040204" pitchFamily="50" charset="-128"/>
                <a:ea typeface="Meiryo UI" panose="020B0604030504040204" pitchFamily="50" charset="-128"/>
                <a:cs typeface="ヒラギノ角ゴ Std W8" charset="0"/>
                <a:sym typeface="ヒラギノ角ゴ Std W8" charset="0"/>
              </a:rPr>
              <a:t>（自立支援）協議会</a:t>
            </a:r>
            <a:r>
              <a:rPr lang="ja-JP" altLang="en-US" sz="2800" dirty="0">
                <a:effectLst>
                  <a:outerShdw blurRad="38100" dist="38100" dir="2700000" algn="tl">
                    <a:srgbClr val="000000"/>
                  </a:outerShdw>
                </a:effectLst>
                <a:latin typeface="Meiryo UI" panose="020B0604030504040204" pitchFamily="50" charset="-128"/>
                <a:ea typeface="Meiryo UI" panose="020B0604030504040204" pitchFamily="50" charset="-128"/>
                <a:cs typeface="ヒラギノ角ゴ Std W8" charset="0"/>
                <a:sym typeface="ヒラギノ角ゴ Std W8" charset="0"/>
              </a:rPr>
              <a:t>　　</a:t>
            </a:r>
          </a:p>
        </p:txBody>
      </p:sp>
      <p:grpSp>
        <p:nvGrpSpPr>
          <p:cNvPr id="115717" name="Group 5"/>
          <p:cNvGrpSpPr>
            <a:grpSpLocks/>
          </p:cNvGrpSpPr>
          <p:nvPr/>
        </p:nvGrpSpPr>
        <p:grpSpPr bwMode="auto">
          <a:xfrm>
            <a:off x="1153194" y="3900041"/>
            <a:ext cx="4581041" cy="2944564"/>
            <a:chOff x="0" y="-134"/>
            <a:chExt cx="3696" cy="2638"/>
          </a:xfrm>
        </p:grpSpPr>
        <p:sp>
          <p:nvSpPr>
            <p:cNvPr id="115715" name="Rectangle 3"/>
            <p:cNvSpPr>
              <a:spLocks/>
            </p:cNvSpPr>
            <p:nvPr/>
          </p:nvSpPr>
          <p:spPr bwMode="auto">
            <a:xfrm>
              <a:off x="67" y="-134"/>
              <a:ext cx="623" cy="414"/>
            </a:xfrm>
            <a:prstGeom prst="rect">
              <a:avLst/>
            </a:prstGeom>
            <a:noFill/>
            <a:ln w="3175" cap="flat">
              <a:solidFill>
                <a:schemeClr val="tx1"/>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Meiryo UI" panose="020B0604030504040204" pitchFamily="50" charset="-128"/>
                  <a:ea typeface="Meiryo UI" panose="020B0604030504040204" pitchFamily="50" charset="-128"/>
                  <a:cs typeface="ヒラギノ角ゴ Std W8" charset="0"/>
                  <a:sym typeface="ヒラギノ角ゴ Std W8" charset="0"/>
                </a:rPr>
                <a:t>ミクロ</a:t>
              </a:r>
            </a:p>
          </p:txBody>
        </p:sp>
        <p:sp>
          <p:nvSpPr>
            <p:cNvPr id="115716" name="Oval 4"/>
            <p:cNvSpPr>
              <a:spLocks/>
            </p:cNvSpPr>
            <p:nvPr/>
          </p:nvSpPr>
          <p:spPr bwMode="auto">
            <a:xfrm>
              <a:off x="0" y="0"/>
              <a:ext cx="3696" cy="2504"/>
            </a:xfrm>
            <a:prstGeom prst="ellipse">
              <a:avLst/>
            </a:prstGeom>
            <a:solidFill>
              <a:srgbClr val="66CCFF">
                <a:alpha val="49803"/>
              </a:srgbClr>
            </a:solidFill>
            <a:ln w="3175" cap="flat">
              <a:solidFill>
                <a:schemeClr val="tx1"/>
              </a:solidFill>
              <a:miter lim="800000"/>
              <a:headEnd type="none" w="med" len="med"/>
              <a:tailEnd type="none" w="med" len="med"/>
            </a:ln>
          </p:spPr>
          <p:txBody>
            <a:bodyPr lIns="0" tIns="0" rIns="0" bIns="0" anchor="ctr"/>
            <a:lstStyle/>
            <a:p>
              <a:r>
                <a:rPr lang="ja-JP" altLang="en-US" sz="2800" dirty="0">
                  <a:latin typeface="Meiryo UI" panose="020B0604030504040204" pitchFamily="50" charset="-128"/>
                  <a:ea typeface="Meiryo UI" panose="020B0604030504040204" pitchFamily="50" charset="-128"/>
                  <a:cs typeface="ヒラギノ角ゴ Std W8" charset="0"/>
                  <a:sym typeface="ヒラギノ角ゴ Std W8" charset="0"/>
                </a:rPr>
                <a:t>個別支援</a:t>
              </a:r>
              <a:endParaRPr lang="en-US" altLang="ja-JP" sz="2800" dirty="0">
                <a:latin typeface="Meiryo UI" panose="020B0604030504040204" pitchFamily="50" charset="-128"/>
                <a:ea typeface="Meiryo UI" panose="020B0604030504040204" pitchFamily="50" charset="-128"/>
                <a:cs typeface="ヒラギノ角ゴ Std W8" charset="0"/>
                <a:sym typeface="ヒラギノ角ゴ Std W8" charset="0"/>
              </a:endParaRPr>
            </a:p>
            <a:p>
              <a:r>
                <a:rPr lang="ja-JP" altLang="en-US" sz="2800" dirty="0">
                  <a:latin typeface="Meiryo UI" panose="020B0604030504040204" pitchFamily="50" charset="-128"/>
                  <a:ea typeface="Meiryo UI" panose="020B0604030504040204" pitchFamily="50" charset="-128"/>
                  <a:cs typeface="ヒラギノ角ゴ Std W8" charset="0"/>
                  <a:sym typeface="ヒラギノ角ゴ Std W8" charset="0"/>
                </a:rPr>
                <a:t>相談支援</a:t>
              </a:r>
              <a:endParaRPr lang="en-US" altLang="ja-JP" sz="2800" dirty="0">
                <a:latin typeface="Meiryo UI" panose="020B0604030504040204" pitchFamily="50" charset="-128"/>
                <a:ea typeface="Meiryo UI" panose="020B0604030504040204" pitchFamily="50" charset="-128"/>
                <a:cs typeface="ヒラギノ角ゴ Std W8" charset="0"/>
                <a:sym typeface="ヒラギノ角ゴ Std W8" charset="0"/>
              </a:endParaRPr>
            </a:p>
          </p:txBody>
        </p:sp>
      </p:grpSp>
      <p:sp>
        <p:nvSpPr>
          <p:cNvPr id="115718" name="Rectangle 6"/>
          <p:cNvSpPr>
            <a:spLocks/>
          </p:cNvSpPr>
          <p:nvPr/>
        </p:nvSpPr>
        <p:spPr bwMode="auto">
          <a:xfrm>
            <a:off x="8835570" y="840731"/>
            <a:ext cx="833562" cy="461665"/>
          </a:xfrm>
          <a:prstGeom prst="rect">
            <a:avLst/>
          </a:prstGeom>
          <a:noFill/>
          <a:ln w="635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Meiryo UI" panose="020B0604030504040204" pitchFamily="50" charset="-128"/>
                <a:ea typeface="Meiryo UI" panose="020B0604030504040204" pitchFamily="50" charset="-128"/>
                <a:cs typeface="ヒラギノ角ゴ Std W8" charset="0"/>
                <a:sym typeface="ヒラギノ角ゴ Std W8" charset="0"/>
              </a:rPr>
              <a:t>マクロ</a:t>
            </a:r>
          </a:p>
        </p:txBody>
      </p:sp>
      <p:sp>
        <p:nvSpPr>
          <p:cNvPr id="115719" name="Rectangle 7"/>
          <p:cNvSpPr>
            <a:spLocks/>
          </p:cNvSpPr>
          <p:nvPr/>
        </p:nvSpPr>
        <p:spPr bwMode="auto">
          <a:xfrm>
            <a:off x="357137" y="116086"/>
            <a:ext cx="4987584"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個別支援から協議会へ</a:t>
            </a:r>
          </a:p>
        </p:txBody>
      </p:sp>
      <p:sp>
        <p:nvSpPr>
          <p:cNvPr id="115720" name="Rectangle 8"/>
          <p:cNvSpPr>
            <a:spLocks/>
          </p:cNvSpPr>
          <p:nvPr/>
        </p:nvSpPr>
        <p:spPr bwMode="auto">
          <a:xfrm>
            <a:off x="6093521" y="5447110"/>
            <a:ext cx="4987584"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3600">
                <a:latin typeface="Meiryo UI" panose="020B0604030504040204" pitchFamily="50" charset="-128"/>
                <a:ea typeface="Meiryo UI" panose="020B0604030504040204" pitchFamily="50" charset="-128"/>
                <a:cs typeface="ヒラギノ角ゴ Std W8" charset="0"/>
                <a:sym typeface="ヒラギノ角ゴ Std W8" charset="0"/>
              </a:rPr>
              <a:t>段階イメージ</a:t>
            </a:r>
          </a:p>
        </p:txBody>
      </p:sp>
      <p:sp>
        <p:nvSpPr>
          <p:cNvPr id="115721" name="Rectangle 9"/>
          <p:cNvSpPr>
            <a:spLocks/>
          </p:cNvSpPr>
          <p:nvPr/>
        </p:nvSpPr>
        <p:spPr bwMode="auto">
          <a:xfrm>
            <a:off x="9252351" y="6296910"/>
            <a:ext cx="19829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1600" dirty="0">
                <a:latin typeface="Meiryo UI" panose="020B0604030504040204" pitchFamily="50" charset="-128"/>
                <a:ea typeface="Meiryo UI" panose="020B0604030504040204" pitchFamily="50" charset="-128"/>
              </a:rPr>
              <a:t>参考：野中猛　小澤温</a:t>
            </a:r>
          </a:p>
        </p:txBody>
      </p:sp>
      <p:grpSp>
        <p:nvGrpSpPr>
          <p:cNvPr id="115728" name="Group 16"/>
          <p:cNvGrpSpPr>
            <a:grpSpLocks/>
          </p:cNvGrpSpPr>
          <p:nvPr/>
        </p:nvGrpSpPr>
        <p:grpSpPr bwMode="auto">
          <a:xfrm>
            <a:off x="2433399" y="2217911"/>
            <a:ext cx="8342857" cy="2941216"/>
            <a:chOff x="0" y="-131"/>
            <a:chExt cx="6730" cy="2635"/>
          </a:xfrm>
        </p:grpSpPr>
        <p:grpSp>
          <p:nvGrpSpPr>
            <p:cNvPr id="115724" name="Group 12"/>
            <p:cNvGrpSpPr>
              <a:grpSpLocks/>
            </p:cNvGrpSpPr>
            <p:nvPr/>
          </p:nvGrpSpPr>
          <p:grpSpPr bwMode="auto">
            <a:xfrm>
              <a:off x="0" y="-131"/>
              <a:ext cx="4697" cy="2635"/>
              <a:chOff x="0" y="-131"/>
              <a:chExt cx="4697" cy="2635"/>
            </a:xfrm>
          </p:grpSpPr>
          <p:sp>
            <p:nvSpPr>
              <p:cNvPr id="115722" name="Oval 10"/>
              <p:cNvSpPr>
                <a:spLocks/>
              </p:cNvSpPr>
              <p:nvPr/>
            </p:nvSpPr>
            <p:spPr bwMode="auto">
              <a:xfrm>
                <a:off x="0" y="0"/>
                <a:ext cx="4697" cy="2504"/>
              </a:xfrm>
              <a:prstGeom prst="ellipse">
                <a:avLst/>
              </a:prstGeom>
              <a:solidFill>
                <a:srgbClr val="66FFFF">
                  <a:alpha val="82999"/>
                </a:srgbClr>
              </a:solidFill>
              <a:ln w="3175" cap="flat">
                <a:solidFill>
                  <a:schemeClr val="tx1">
                    <a:alpha val="82999"/>
                  </a:schemeClr>
                </a:solidFill>
                <a:miter lim="800000"/>
                <a:headEnd type="none" w="med" len="med"/>
                <a:tailEnd type="none" w="med" len="med"/>
              </a:ln>
            </p:spPr>
            <p:txBody>
              <a:bodyPr lIns="0" tIns="0" rIns="0" bIns="0" anchor="ctr"/>
              <a:lstStyle/>
              <a:p>
                <a:r>
                  <a:rPr lang="ja-JP" altLang="en-US" sz="2800" dirty="0">
                    <a:solidFill>
                      <a:srgbClr val="002060"/>
                    </a:solidFill>
                    <a:effectLst>
                      <a:outerShdw blurRad="38100" dist="38100" dir="2700000" algn="tl">
                        <a:srgbClr val="FFFFFF"/>
                      </a:outerShdw>
                    </a:effectLst>
                    <a:latin typeface="Meiryo UI" panose="020B0604030504040204" pitchFamily="50" charset="-128"/>
                    <a:ea typeface="Meiryo UI" panose="020B0604030504040204" pitchFamily="50" charset="-128"/>
                    <a:cs typeface="ヒラギノ角ゴ Std W8" charset="0"/>
                    <a:sym typeface="ヒラギノ角ゴ Std W8" charset="0"/>
                  </a:rPr>
                  <a:t>事例共有</a:t>
                </a:r>
                <a:endParaRPr lang="en-US" altLang="ja-JP" sz="2800" dirty="0">
                  <a:solidFill>
                    <a:srgbClr val="002060"/>
                  </a:solidFill>
                  <a:effectLst>
                    <a:outerShdw blurRad="38100" dist="38100" dir="2700000" algn="tl">
                      <a:srgbClr val="FFFFFF"/>
                    </a:outerShdw>
                  </a:effectLst>
                  <a:latin typeface="Meiryo UI" panose="020B0604030504040204" pitchFamily="50" charset="-128"/>
                  <a:ea typeface="Meiryo UI" panose="020B0604030504040204" pitchFamily="50" charset="-128"/>
                  <a:cs typeface="ヒラギノ角ゴ Std W8" charset="0"/>
                  <a:sym typeface="ヒラギノ角ゴ Std W8" charset="0"/>
                </a:endParaRPr>
              </a:p>
              <a:p>
                <a:r>
                  <a:rPr lang="ja-JP" altLang="en-US" sz="2800" dirty="0">
                    <a:solidFill>
                      <a:srgbClr val="002060"/>
                    </a:solidFill>
                    <a:effectLst>
                      <a:outerShdw blurRad="38100" dist="38100" dir="2700000" algn="tl">
                        <a:srgbClr val="FFFFFF"/>
                      </a:outerShdw>
                    </a:effectLst>
                    <a:latin typeface="Meiryo UI" panose="020B0604030504040204" pitchFamily="50" charset="-128"/>
                    <a:ea typeface="Meiryo UI" panose="020B0604030504040204" pitchFamily="50" charset="-128"/>
                    <a:cs typeface="ヒラギノ角ゴ Std W8" charset="0"/>
                    <a:sym typeface="ヒラギノ角ゴ Std W8" charset="0"/>
                  </a:rPr>
                  <a:t>事例検討会</a:t>
                </a:r>
                <a:endParaRPr lang="en-US" altLang="ja-JP" sz="2800" dirty="0">
                  <a:solidFill>
                    <a:srgbClr val="002060"/>
                  </a:solidFill>
                  <a:effectLst>
                    <a:outerShdw blurRad="38100" dist="38100" dir="2700000" algn="tl">
                      <a:srgbClr val="FFFFFF"/>
                    </a:outerShdw>
                  </a:effectLst>
                  <a:latin typeface="Meiryo UI" panose="020B0604030504040204" pitchFamily="50" charset="-128"/>
                  <a:ea typeface="Meiryo UI" panose="020B0604030504040204" pitchFamily="50" charset="-128"/>
                  <a:cs typeface="ヒラギノ角ゴ Std W8" charset="0"/>
                  <a:sym typeface="ヒラギノ角ゴ Std W8" charset="0"/>
                </a:endParaRPr>
              </a:p>
            </p:txBody>
          </p:sp>
          <p:sp>
            <p:nvSpPr>
              <p:cNvPr id="115723" name="Rectangle 11"/>
              <p:cNvSpPr>
                <a:spLocks/>
              </p:cNvSpPr>
              <p:nvPr/>
            </p:nvSpPr>
            <p:spPr bwMode="auto">
              <a:xfrm>
                <a:off x="426" y="-131"/>
                <a:ext cx="463" cy="414"/>
              </a:xfrm>
              <a:prstGeom prst="rect">
                <a:avLst/>
              </a:prstGeom>
              <a:noFill/>
              <a:ln w="3175" cap="flat">
                <a:solidFill>
                  <a:schemeClr val="tx1"/>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Meiryo UI" panose="020B0604030504040204" pitchFamily="50" charset="-128"/>
                    <a:ea typeface="Meiryo UI" panose="020B0604030504040204" pitchFamily="50" charset="-128"/>
                    <a:cs typeface="ヒラギノ角ゴ Std W8" charset="0"/>
                    <a:sym typeface="ヒラギノ角ゴ Std W8" charset="0"/>
                  </a:rPr>
                  <a:t>メゾ</a:t>
                </a:r>
              </a:p>
            </p:txBody>
          </p:sp>
        </p:grpSp>
        <p:grpSp>
          <p:nvGrpSpPr>
            <p:cNvPr id="115727" name="Group 15"/>
            <p:cNvGrpSpPr>
              <a:grpSpLocks/>
            </p:cNvGrpSpPr>
            <p:nvPr/>
          </p:nvGrpSpPr>
          <p:grpSpPr bwMode="auto">
            <a:xfrm>
              <a:off x="4026" y="1441"/>
              <a:ext cx="2704" cy="800"/>
              <a:chOff x="0" y="0"/>
              <a:chExt cx="2704" cy="800"/>
            </a:xfrm>
          </p:grpSpPr>
          <p:sp>
            <p:nvSpPr>
              <p:cNvPr id="115725" name="AutoShape 13"/>
              <p:cNvSpPr>
                <a:spLocks/>
              </p:cNvSpPr>
              <p:nvPr/>
            </p:nvSpPr>
            <p:spPr bwMode="auto">
              <a:xfrm rot="10800000">
                <a:off x="0" y="0"/>
                <a:ext cx="2704" cy="800"/>
              </a:xfrm>
              <a:prstGeom prst="rightArrow">
                <a:avLst>
                  <a:gd name="adj1" fmla="val 100000"/>
                  <a:gd name="adj2" fmla="val 68673"/>
                </a:avLst>
              </a:prstGeom>
              <a:solidFill>
                <a:schemeClr val="bg1">
                  <a:lumMod val="75000"/>
                </a:schemeClr>
              </a:solidFill>
              <a:ln w="3175" cap="flat">
                <a:solidFill>
                  <a:schemeClr val="tx1"/>
                </a:solidFill>
                <a:miter lim="800000"/>
                <a:headEnd type="none" w="med" len="med"/>
                <a:tailEnd type="none" w="med" len="med"/>
              </a:ln>
            </p:spPr>
            <p:txBody>
              <a:bodyPr lIns="0" tIns="0" rIns="0" bIns="0"/>
              <a:lstStyle/>
              <a:p>
                <a:endParaRPr lang="ja-JP" altLang="en-US">
                  <a:latin typeface="Meiryo UI" panose="020B0604030504040204" pitchFamily="50" charset="-128"/>
                  <a:ea typeface="Meiryo UI" panose="020B0604030504040204" pitchFamily="50" charset="-128"/>
                </a:endParaRPr>
              </a:p>
            </p:txBody>
          </p:sp>
          <p:sp>
            <p:nvSpPr>
              <p:cNvPr id="115726" name="Rectangle 14"/>
              <p:cNvSpPr>
                <a:spLocks/>
              </p:cNvSpPr>
              <p:nvPr/>
            </p:nvSpPr>
            <p:spPr bwMode="auto">
              <a:xfrm>
                <a:off x="292" y="136"/>
                <a:ext cx="2274" cy="528"/>
              </a:xfrm>
              <a:prstGeom prst="rect">
                <a:avLst/>
              </a:prstGeom>
              <a:noFill/>
              <a:ln w="3175"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r>
                  <a:rPr lang="ja-JP" altLang="en-US" dirty="0">
                    <a:latin typeface="Meiryo UI" panose="020B0604030504040204" pitchFamily="50" charset="-128"/>
                    <a:ea typeface="Meiryo UI" panose="020B0604030504040204" pitchFamily="50" charset="-128"/>
                    <a:cs typeface="ヒラギノ角ゴ ProN W6" charset="0"/>
                    <a:sym typeface="ヒラギノ角ゴ ProN W6" charset="0"/>
                  </a:rPr>
                  <a:t>メゾレベルでニーズキャッチする</a:t>
                </a:r>
              </a:p>
            </p:txBody>
          </p:sp>
        </p:grpSp>
      </p:grpSp>
      <p:sp>
        <p:nvSpPr>
          <p:cNvPr id="2" name="スライド番号プレースホルダー 1"/>
          <p:cNvSpPr>
            <a:spLocks noGrp="1"/>
          </p:cNvSpPr>
          <p:nvPr>
            <p:ph type="sldNum" sz="quarter" idx="12"/>
          </p:nvPr>
        </p:nvSpPr>
        <p:spPr>
          <a:xfrm>
            <a:off x="9406853" y="6557463"/>
            <a:ext cx="2785147" cy="271843"/>
          </a:xfrm>
        </p:spPr>
        <p:txBody>
          <a:bodyPr/>
          <a:lstStyle/>
          <a:p>
            <a:fld id="{CF57E0E2-C89F-CA4A-A482-F1FB864CA57D}" type="slidenum">
              <a:rPr lang="ja-JP" altLang="en-US" smtClean="0">
                <a:solidFill>
                  <a:prstClr val="black">
                    <a:tint val="75000"/>
                  </a:prstClr>
                </a:solidFill>
                <a:latin typeface="Meiryo UI" panose="020B0604030504040204" pitchFamily="50" charset="-128"/>
                <a:ea typeface="Meiryo UI" panose="020B0604030504040204" pitchFamily="50" charset="-128"/>
              </a:rPr>
              <a:pPr/>
              <a:t>15</a:t>
            </a:fld>
            <a:endParaRPr lang="ja-JP" altLang="en-US" dirty="0">
              <a:solidFill>
                <a:prstClr val="black">
                  <a:tint val="75000"/>
                </a:prst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3615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FB4A43A-EF3D-4C4F-85EC-8FED34376DD0}"/>
              </a:ext>
            </a:extLst>
          </p:cNvPr>
          <p:cNvSpPr>
            <a:spLocks noGrp="1"/>
          </p:cNvSpPr>
          <p:nvPr>
            <p:ph type="sldNum" sz="quarter" idx="12"/>
          </p:nvPr>
        </p:nvSpPr>
        <p:spPr/>
        <p:txBody>
          <a:bodyPr/>
          <a:lstStyle/>
          <a:p>
            <a:fld id="{B2DC25EE-239B-4C5F-AAD1-255A7D5F1EE2}" type="slidenum">
              <a:rPr lang="en-US" smtClean="0"/>
              <a:t>16</a:t>
            </a:fld>
            <a:endParaRPr lang="en-US"/>
          </a:p>
        </p:txBody>
      </p:sp>
      <p:sp>
        <p:nvSpPr>
          <p:cNvPr id="4" name="Rectangle 7">
            <a:extLst>
              <a:ext uri="{FF2B5EF4-FFF2-40B4-BE49-F238E27FC236}">
                <a16:creationId xmlns:a16="http://schemas.microsoft.com/office/drawing/2014/main" id="{297BA891-DEA8-4F27-A8F6-72B4C40797BA}"/>
              </a:ext>
            </a:extLst>
          </p:cNvPr>
          <p:cNvSpPr>
            <a:spLocks/>
          </p:cNvSpPr>
          <p:nvPr/>
        </p:nvSpPr>
        <p:spPr bwMode="auto">
          <a:xfrm>
            <a:off x="737280" y="640068"/>
            <a:ext cx="11285028"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困難事例は基幹と拠点に集まる</a:t>
            </a:r>
          </a:p>
        </p:txBody>
      </p:sp>
      <p:sp>
        <p:nvSpPr>
          <p:cNvPr id="6" name="テキスト ボックス 5">
            <a:extLst>
              <a:ext uri="{FF2B5EF4-FFF2-40B4-BE49-F238E27FC236}">
                <a16:creationId xmlns:a16="http://schemas.microsoft.com/office/drawing/2014/main" id="{C2C7FDBD-0C7F-4B55-8B6C-9F0BBD869FA9}"/>
              </a:ext>
            </a:extLst>
          </p:cNvPr>
          <p:cNvSpPr txBox="1"/>
          <p:nvPr/>
        </p:nvSpPr>
        <p:spPr>
          <a:xfrm>
            <a:off x="1381857" y="2135349"/>
            <a:ext cx="2339133" cy="822305"/>
          </a:xfrm>
          <a:prstGeom prst="ellipse">
            <a:avLst/>
          </a:prstGeom>
          <a:solidFill>
            <a:srgbClr val="00FFCC"/>
          </a:solidFill>
          <a:ln w="127000" cmpd="thickThin">
            <a:solidFill>
              <a:srgbClr val="FFFF00"/>
            </a:solidFill>
          </a:ln>
        </p:spPr>
        <p:txBody>
          <a:bodyPr wrap="square" rtlCol="0">
            <a:spAutoFit/>
          </a:bodyPr>
          <a:lstStyle/>
          <a:p>
            <a:pPr algn="ctr"/>
            <a:r>
              <a:rPr kumimoji="1" lang="ja-JP" altLang="en-US" sz="32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医ケア</a:t>
            </a:r>
          </a:p>
        </p:txBody>
      </p:sp>
      <p:sp>
        <p:nvSpPr>
          <p:cNvPr id="7" name="テキスト ボックス 6">
            <a:extLst>
              <a:ext uri="{FF2B5EF4-FFF2-40B4-BE49-F238E27FC236}">
                <a16:creationId xmlns:a16="http://schemas.microsoft.com/office/drawing/2014/main" id="{ABFFA310-01D0-401A-A6B3-5B799C236899}"/>
              </a:ext>
            </a:extLst>
          </p:cNvPr>
          <p:cNvSpPr txBox="1"/>
          <p:nvPr/>
        </p:nvSpPr>
        <p:spPr>
          <a:xfrm>
            <a:off x="4310327" y="2135348"/>
            <a:ext cx="2673816" cy="822305"/>
          </a:xfrm>
          <a:prstGeom prst="ellipse">
            <a:avLst/>
          </a:prstGeom>
          <a:solidFill>
            <a:srgbClr val="00FFCC"/>
          </a:solidFill>
          <a:ln w="127000" cmpd="thickThin">
            <a:solidFill>
              <a:srgbClr val="FFFF00"/>
            </a:solidFill>
          </a:ln>
        </p:spPr>
        <p:txBody>
          <a:bodyPr wrap="square" rtlCol="0">
            <a:spAutoFit/>
          </a:bodyPr>
          <a:lstStyle/>
          <a:p>
            <a:pPr algn="ctr"/>
            <a:r>
              <a:rPr kumimoji="1" lang="ja-JP" altLang="en-US" sz="32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行動障害</a:t>
            </a:r>
          </a:p>
        </p:txBody>
      </p:sp>
      <p:sp>
        <p:nvSpPr>
          <p:cNvPr id="8" name="テキスト ボックス 7">
            <a:extLst>
              <a:ext uri="{FF2B5EF4-FFF2-40B4-BE49-F238E27FC236}">
                <a16:creationId xmlns:a16="http://schemas.microsoft.com/office/drawing/2014/main" id="{E4A129AF-DFAC-404A-83DB-CE49F9C59E60}"/>
              </a:ext>
            </a:extLst>
          </p:cNvPr>
          <p:cNvSpPr txBox="1"/>
          <p:nvPr/>
        </p:nvSpPr>
        <p:spPr>
          <a:xfrm>
            <a:off x="7573480" y="2135348"/>
            <a:ext cx="2339133" cy="822305"/>
          </a:xfrm>
          <a:prstGeom prst="ellipse">
            <a:avLst/>
          </a:prstGeom>
          <a:solidFill>
            <a:srgbClr val="00FFCC"/>
          </a:solidFill>
          <a:ln w="127000" cmpd="thickThin">
            <a:solidFill>
              <a:srgbClr val="FFFF00"/>
            </a:solidFill>
          </a:ln>
        </p:spPr>
        <p:txBody>
          <a:bodyPr wrap="square" rtlCol="0">
            <a:spAutoFit/>
          </a:bodyPr>
          <a:lstStyle/>
          <a:p>
            <a:pPr algn="ctr"/>
            <a:r>
              <a:rPr kumimoji="1" lang="ja-JP" altLang="en-US" sz="32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触法</a:t>
            </a:r>
          </a:p>
        </p:txBody>
      </p:sp>
      <p:sp>
        <p:nvSpPr>
          <p:cNvPr id="9" name="Rectangle 7">
            <a:extLst>
              <a:ext uri="{FF2B5EF4-FFF2-40B4-BE49-F238E27FC236}">
                <a16:creationId xmlns:a16="http://schemas.microsoft.com/office/drawing/2014/main" id="{9122ACC7-B164-4E66-A616-6752E50714C1}"/>
              </a:ext>
            </a:extLst>
          </p:cNvPr>
          <p:cNvSpPr>
            <a:spLocks/>
          </p:cNvSpPr>
          <p:nvPr/>
        </p:nvSpPr>
        <p:spPr bwMode="auto">
          <a:xfrm>
            <a:off x="665562" y="3628303"/>
            <a:ext cx="11285028" cy="25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困難事例こそ</a:t>
            </a:r>
            <a:r>
              <a:rPr lang="ja-JP" altLang="en-US"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連携</a:t>
            </a:r>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が必要</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「おまかせ」ではなく、自事業所でできることはないか？</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支援力を高めるチャンスととらえる！</a:t>
            </a:r>
          </a:p>
        </p:txBody>
      </p:sp>
    </p:spTree>
    <p:extLst>
      <p:ext uri="{BB962C8B-B14F-4D97-AF65-F5344CB8AC3E}">
        <p14:creationId xmlns:p14="http://schemas.microsoft.com/office/powerpoint/2010/main" val="356876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BF6EC84-54D1-4280-923F-59318917BEAC}"/>
              </a:ext>
            </a:extLst>
          </p:cNvPr>
          <p:cNvSpPr txBox="1"/>
          <p:nvPr/>
        </p:nvSpPr>
        <p:spPr>
          <a:xfrm>
            <a:off x="589387" y="5509614"/>
            <a:ext cx="10701874" cy="1080998"/>
          </a:xfrm>
          <a:prstGeom prst="snip2SameRect">
            <a:avLst>
              <a:gd name="adj1" fmla="val 50000"/>
              <a:gd name="adj2" fmla="val 0"/>
            </a:avLst>
          </a:prstGeom>
          <a:solidFill>
            <a:srgbClr val="00B0F0"/>
          </a:solidFill>
          <a:ln w="127000" cmpd="thickThin">
            <a:solidFill>
              <a:srgbClr val="FFFF00"/>
            </a:solidFill>
          </a:ln>
        </p:spPr>
        <p:txBody>
          <a:bodyPr wrap="square" rtlCol="0" anchor="ctr" anchorCtr="0">
            <a:noAutofit/>
          </a:bodyPr>
          <a:lstStyle/>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市町村→障害者計画・障害（児）福祉計画</a:t>
            </a:r>
          </a:p>
        </p:txBody>
      </p:sp>
      <p:sp>
        <p:nvSpPr>
          <p:cNvPr id="2" name="テキスト ボックス 1">
            <a:extLst>
              <a:ext uri="{FF2B5EF4-FFF2-40B4-BE49-F238E27FC236}">
                <a16:creationId xmlns:a16="http://schemas.microsoft.com/office/drawing/2014/main" id="{B710258B-E4FF-45DD-9C1F-9401A8F76EF3}"/>
              </a:ext>
            </a:extLst>
          </p:cNvPr>
          <p:cNvSpPr txBox="1"/>
          <p:nvPr/>
        </p:nvSpPr>
        <p:spPr>
          <a:xfrm>
            <a:off x="4074819" y="5158432"/>
            <a:ext cx="3731009" cy="735747"/>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a:t>
            </a:r>
          </a:p>
        </p:txBody>
      </p:sp>
      <p:sp>
        <p:nvSpPr>
          <p:cNvPr id="3" name="テキスト ボックス 2">
            <a:extLst>
              <a:ext uri="{FF2B5EF4-FFF2-40B4-BE49-F238E27FC236}">
                <a16:creationId xmlns:a16="http://schemas.microsoft.com/office/drawing/2014/main" id="{AA03F77D-59BC-45C9-A7A3-3E46608C8879}"/>
              </a:ext>
            </a:extLst>
          </p:cNvPr>
          <p:cNvSpPr txBox="1"/>
          <p:nvPr/>
        </p:nvSpPr>
        <p:spPr>
          <a:xfrm>
            <a:off x="7660503" y="1826152"/>
            <a:ext cx="3731009" cy="1341656"/>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地域生活支援拠点</a:t>
            </a:r>
          </a:p>
        </p:txBody>
      </p:sp>
      <p:sp>
        <p:nvSpPr>
          <p:cNvPr id="4" name="テキスト ボックス 3">
            <a:extLst>
              <a:ext uri="{FF2B5EF4-FFF2-40B4-BE49-F238E27FC236}">
                <a16:creationId xmlns:a16="http://schemas.microsoft.com/office/drawing/2014/main" id="{403BE6A3-8C95-4421-AFE6-D3683F2BA21F}"/>
              </a:ext>
            </a:extLst>
          </p:cNvPr>
          <p:cNvSpPr txBox="1"/>
          <p:nvPr/>
        </p:nvSpPr>
        <p:spPr>
          <a:xfrm>
            <a:off x="666359" y="1815911"/>
            <a:ext cx="4289610" cy="1341656"/>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基幹相談</a:t>
            </a:r>
            <a:endParaRPr kumimoji="1"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支援センター</a:t>
            </a:r>
          </a:p>
        </p:txBody>
      </p:sp>
      <p:sp>
        <p:nvSpPr>
          <p:cNvPr id="8" name="テキスト ボックス 7">
            <a:extLst>
              <a:ext uri="{FF2B5EF4-FFF2-40B4-BE49-F238E27FC236}">
                <a16:creationId xmlns:a16="http://schemas.microsoft.com/office/drawing/2014/main" id="{91E698D0-E898-414B-970D-6A0F1E65E3A2}"/>
              </a:ext>
            </a:extLst>
          </p:cNvPr>
          <p:cNvSpPr txBox="1"/>
          <p:nvPr/>
        </p:nvSpPr>
        <p:spPr>
          <a:xfrm>
            <a:off x="198876" y="133159"/>
            <a:ext cx="8740985"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協議会・基幹・拠点・事業所の関係</a:t>
            </a:r>
          </a:p>
        </p:txBody>
      </p:sp>
      <p:sp>
        <p:nvSpPr>
          <p:cNvPr id="11" name="テキスト ボックス 10">
            <a:extLst>
              <a:ext uri="{FF2B5EF4-FFF2-40B4-BE49-F238E27FC236}">
                <a16:creationId xmlns:a16="http://schemas.microsoft.com/office/drawing/2014/main" id="{2AECAB75-D868-49F0-9598-0C7BEC1B730C}"/>
              </a:ext>
            </a:extLst>
          </p:cNvPr>
          <p:cNvSpPr txBox="1"/>
          <p:nvPr/>
        </p:nvSpPr>
        <p:spPr>
          <a:xfrm>
            <a:off x="5832461" y="1815175"/>
            <a:ext cx="992530"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a:t>
            </a:r>
          </a:p>
        </p:txBody>
      </p:sp>
      <p:cxnSp>
        <p:nvCxnSpPr>
          <p:cNvPr id="14" name="直線矢印コネクタ 13">
            <a:extLst>
              <a:ext uri="{FF2B5EF4-FFF2-40B4-BE49-F238E27FC236}">
                <a16:creationId xmlns:a16="http://schemas.microsoft.com/office/drawing/2014/main" id="{91BA1A8D-DFCE-4FB4-A30B-E55D78061F54}"/>
              </a:ext>
            </a:extLst>
          </p:cNvPr>
          <p:cNvCxnSpPr>
            <a:cxnSpLocks/>
          </p:cNvCxnSpPr>
          <p:nvPr/>
        </p:nvCxnSpPr>
        <p:spPr>
          <a:xfrm flipH="1">
            <a:off x="1690790" y="3328528"/>
            <a:ext cx="469153" cy="537364"/>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7" name="直線矢印コネクタ 16">
            <a:extLst>
              <a:ext uri="{FF2B5EF4-FFF2-40B4-BE49-F238E27FC236}">
                <a16:creationId xmlns:a16="http://schemas.microsoft.com/office/drawing/2014/main" id="{195610F1-E881-4485-B4E3-4FDD1CAAD559}"/>
              </a:ext>
            </a:extLst>
          </p:cNvPr>
          <p:cNvCxnSpPr/>
          <p:nvPr/>
        </p:nvCxnSpPr>
        <p:spPr>
          <a:xfrm>
            <a:off x="5019446" y="2486739"/>
            <a:ext cx="2561056" cy="7786"/>
          </a:xfrm>
          <a:prstGeom prst="straightConnector1">
            <a:avLst/>
          </a:prstGeom>
          <a:ln w="127000">
            <a:solidFill>
              <a:srgbClr val="00B05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18" name="スライド番号プレースホルダー 17">
            <a:extLst>
              <a:ext uri="{FF2B5EF4-FFF2-40B4-BE49-F238E27FC236}">
                <a16:creationId xmlns:a16="http://schemas.microsoft.com/office/drawing/2014/main" id="{15B7AEE3-1B8B-4D14-8FB7-1146C77AEAC5}"/>
              </a:ext>
            </a:extLst>
          </p:cNvPr>
          <p:cNvSpPr>
            <a:spLocks noGrp="1"/>
          </p:cNvSpPr>
          <p:nvPr>
            <p:ph type="sldNum" sz="quarter" idx="12"/>
          </p:nvPr>
        </p:nvSpPr>
        <p:spPr/>
        <p:txBody>
          <a:bodyPr/>
          <a:lstStyle/>
          <a:p>
            <a:fld id="{B2DC25EE-239B-4C5F-AAD1-255A7D5F1EE2}" type="slidenum">
              <a:rPr lang="en-US" smtClean="0"/>
              <a:t>17</a:t>
            </a:fld>
            <a:endParaRPr lang="en-US"/>
          </a:p>
        </p:txBody>
      </p:sp>
      <p:sp>
        <p:nvSpPr>
          <p:cNvPr id="15" name="テキスト ボックス 14">
            <a:extLst>
              <a:ext uri="{FF2B5EF4-FFF2-40B4-BE49-F238E27FC236}">
                <a16:creationId xmlns:a16="http://schemas.microsoft.com/office/drawing/2014/main" id="{7F94496E-BE8B-4A20-992A-7C28D150644A}"/>
              </a:ext>
            </a:extLst>
          </p:cNvPr>
          <p:cNvSpPr txBox="1"/>
          <p:nvPr/>
        </p:nvSpPr>
        <p:spPr>
          <a:xfrm>
            <a:off x="823767" y="975612"/>
            <a:ext cx="10701874" cy="664200"/>
          </a:xfrm>
          <a:prstGeom prst="trapezoid">
            <a:avLst/>
          </a:prstGeom>
          <a:solidFill>
            <a:srgbClr val="00FFCC"/>
          </a:solidFill>
          <a:ln w="127000" cmpd="thickThin">
            <a:solidFill>
              <a:srgbClr val="FFFF00"/>
            </a:solidFill>
          </a:ln>
        </p:spPr>
        <p:txBody>
          <a:bodyPr wrap="square" rtlCol="0" anchor="ctr" anchorCtr="0">
            <a:noAutofit/>
          </a:bodyPr>
          <a:lstStyle/>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困難事例</a:t>
            </a:r>
          </a:p>
        </p:txBody>
      </p:sp>
      <p:cxnSp>
        <p:nvCxnSpPr>
          <p:cNvPr id="16" name="直線矢印コネクタ 15">
            <a:extLst>
              <a:ext uri="{FF2B5EF4-FFF2-40B4-BE49-F238E27FC236}">
                <a16:creationId xmlns:a16="http://schemas.microsoft.com/office/drawing/2014/main" id="{9FC34C29-30FC-43D4-B6A5-6CB174F93423}"/>
              </a:ext>
            </a:extLst>
          </p:cNvPr>
          <p:cNvCxnSpPr>
            <a:cxnSpLocks/>
          </p:cNvCxnSpPr>
          <p:nvPr/>
        </p:nvCxnSpPr>
        <p:spPr>
          <a:xfrm flipH="1">
            <a:off x="2811164" y="3363889"/>
            <a:ext cx="1" cy="673089"/>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9" name="直線矢印コネクタ 18">
            <a:extLst>
              <a:ext uri="{FF2B5EF4-FFF2-40B4-BE49-F238E27FC236}">
                <a16:creationId xmlns:a16="http://schemas.microsoft.com/office/drawing/2014/main" id="{1A047719-CF73-48D5-A616-0F86D37CD9FC}"/>
              </a:ext>
            </a:extLst>
          </p:cNvPr>
          <p:cNvCxnSpPr>
            <a:cxnSpLocks/>
          </p:cNvCxnSpPr>
          <p:nvPr/>
        </p:nvCxnSpPr>
        <p:spPr>
          <a:xfrm>
            <a:off x="3462386" y="3333666"/>
            <a:ext cx="359521" cy="499070"/>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
        <p:nvSpPr>
          <p:cNvPr id="21" name="テキスト ボックス 20">
            <a:extLst>
              <a:ext uri="{FF2B5EF4-FFF2-40B4-BE49-F238E27FC236}">
                <a16:creationId xmlns:a16="http://schemas.microsoft.com/office/drawing/2014/main" id="{1C1611B4-D85A-4E30-9069-21BDD0BFA996}"/>
              </a:ext>
            </a:extLst>
          </p:cNvPr>
          <p:cNvSpPr txBox="1"/>
          <p:nvPr/>
        </p:nvSpPr>
        <p:spPr>
          <a:xfrm>
            <a:off x="432010" y="4098621"/>
            <a:ext cx="5040102" cy="646986"/>
          </a:xfrm>
          <a:prstGeom prst="roundRect">
            <a:avLst/>
          </a:prstGeom>
          <a:solidFill>
            <a:srgbClr val="FFC000"/>
          </a:solidFill>
          <a:ln w="127000" cmpd="thickThin">
            <a:solidFill>
              <a:srgbClr val="FFFF00"/>
            </a:solidFill>
          </a:ln>
        </p:spPr>
        <p:txBody>
          <a:bodyPr wrap="square" rtlCol="0">
            <a:spAutoFit/>
          </a:bodyPr>
          <a:lstStyle/>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地域の相談支援事業所</a:t>
            </a:r>
          </a:p>
        </p:txBody>
      </p:sp>
      <p:sp>
        <p:nvSpPr>
          <p:cNvPr id="22" name="テキスト ボックス 21">
            <a:extLst>
              <a:ext uri="{FF2B5EF4-FFF2-40B4-BE49-F238E27FC236}">
                <a16:creationId xmlns:a16="http://schemas.microsoft.com/office/drawing/2014/main" id="{13B923CE-A28A-49D7-AEB6-04A27CB94880}"/>
              </a:ext>
            </a:extLst>
          </p:cNvPr>
          <p:cNvSpPr txBox="1"/>
          <p:nvPr/>
        </p:nvSpPr>
        <p:spPr>
          <a:xfrm>
            <a:off x="6719890" y="4116167"/>
            <a:ext cx="5040102" cy="646986"/>
          </a:xfrm>
          <a:prstGeom prst="roundRect">
            <a:avLst/>
          </a:prstGeom>
          <a:solidFill>
            <a:srgbClr val="FFC000"/>
          </a:solidFill>
          <a:ln w="127000" cmpd="thickThin">
            <a:solidFill>
              <a:srgbClr val="FFFF00"/>
            </a:solidFill>
          </a:ln>
        </p:spPr>
        <p:txBody>
          <a:bodyPr wrap="square" rtlCol="0">
            <a:spAutoFit/>
          </a:bodyPr>
          <a:lstStyle/>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地域のサービス事業所等</a:t>
            </a:r>
          </a:p>
        </p:txBody>
      </p:sp>
      <p:sp>
        <p:nvSpPr>
          <p:cNvPr id="9" name="テキスト ボックス 8">
            <a:extLst>
              <a:ext uri="{FF2B5EF4-FFF2-40B4-BE49-F238E27FC236}">
                <a16:creationId xmlns:a16="http://schemas.microsoft.com/office/drawing/2014/main" id="{F8D5FA9B-C4CA-4C40-B33C-90442120C8C4}"/>
              </a:ext>
            </a:extLst>
          </p:cNvPr>
          <p:cNvSpPr txBox="1"/>
          <p:nvPr/>
        </p:nvSpPr>
        <p:spPr>
          <a:xfrm>
            <a:off x="3821907" y="3219210"/>
            <a:ext cx="1916619"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引継ぎ</a:t>
            </a:r>
          </a:p>
        </p:txBody>
      </p:sp>
      <p:cxnSp>
        <p:nvCxnSpPr>
          <p:cNvPr id="23" name="直線矢印コネクタ 22">
            <a:extLst>
              <a:ext uri="{FF2B5EF4-FFF2-40B4-BE49-F238E27FC236}">
                <a16:creationId xmlns:a16="http://schemas.microsoft.com/office/drawing/2014/main" id="{10869E96-60CF-41CB-B15B-8F1DF3CCD239}"/>
              </a:ext>
            </a:extLst>
          </p:cNvPr>
          <p:cNvCxnSpPr>
            <a:cxnSpLocks/>
          </p:cNvCxnSpPr>
          <p:nvPr/>
        </p:nvCxnSpPr>
        <p:spPr>
          <a:xfrm flipH="1">
            <a:off x="8498784" y="3306986"/>
            <a:ext cx="469153" cy="537364"/>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24" name="直線矢印コネクタ 23">
            <a:extLst>
              <a:ext uri="{FF2B5EF4-FFF2-40B4-BE49-F238E27FC236}">
                <a16:creationId xmlns:a16="http://schemas.microsoft.com/office/drawing/2014/main" id="{668BC891-E441-4C64-A273-3AD9B1ED3650}"/>
              </a:ext>
            </a:extLst>
          </p:cNvPr>
          <p:cNvCxnSpPr>
            <a:cxnSpLocks/>
          </p:cNvCxnSpPr>
          <p:nvPr/>
        </p:nvCxnSpPr>
        <p:spPr>
          <a:xfrm flipH="1">
            <a:off x="9619158" y="3342347"/>
            <a:ext cx="1" cy="673089"/>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25" name="直線矢印コネクタ 24">
            <a:extLst>
              <a:ext uri="{FF2B5EF4-FFF2-40B4-BE49-F238E27FC236}">
                <a16:creationId xmlns:a16="http://schemas.microsoft.com/office/drawing/2014/main" id="{EA998EF1-7DE5-4E6E-82A2-D40108442367}"/>
              </a:ext>
            </a:extLst>
          </p:cNvPr>
          <p:cNvCxnSpPr>
            <a:cxnSpLocks/>
          </p:cNvCxnSpPr>
          <p:nvPr/>
        </p:nvCxnSpPr>
        <p:spPr>
          <a:xfrm>
            <a:off x="10270380" y="3312124"/>
            <a:ext cx="359521" cy="499070"/>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
        <p:nvSpPr>
          <p:cNvPr id="26" name="テキスト ボックス 25">
            <a:extLst>
              <a:ext uri="{FF2B5EF4-FFF2-40B4-BE49-F238E27FC236}">
                <a16:creationId xmlns:a16="http://schemas.microsoft.com/office/drawing/2014/main" id="{3C799732-731A-4C35-B60C-63A93DAD315D}"/>
              </a:ext>
            </a:extLst>
          </p:cNvPr>
          <p:cNvSpPr txBox="1"/>
          <p:nvPr/>
        </p:nvSpPr>
        <p:spPr>
          <a:xfrm>
            <a:off x="10629901" y="3197668"/>
            <a:ext cx="1352923"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引継ぎ</a:t>
            </a:r>
          </a:p>
        </p:txBody>
      </p:sp>
      <p:sp>
        <p:nvSpPr>
          <p:cNvPr id="27" name="テキスト ボックス 26">
            <a:extLst>
              <a:ext uri="{FF2B5EF4-FFF2-40B4-BE49-F238E27FC236}">
                <a16:creationId xmlns:a16="http://schemas.microsoft.com/office/drawing/2014/main" id="{5AEF08C2-6052-4F9F-A2F6-7DB56464A66D}"/>
              </a:ext>
            </a:extLst>
          </p:cNvPr>
          <p:cNvSpPr txBox="1"/>
          <p:nvPr/>
        </p:nvSpPr>
        <p:spPr>
          <a:xfrm>
            <a:off x="7643979" y="3261454"/>
            <a:ext cx="1916619"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a:t>
            </a:r>
          </a:p>
        </p:txBody>
      </p:sp>
      <p:sp>
        <p:nvSpPr>
          <p:cNvPr id="28" name="テキスト ボックス 27">
            <a:extLst>
              <a:ext uri="{FF2B5EF4-FFF2-40B4-BE49-F238E27FC236}">
                <a16:creationId xmlns:a16="http://schemas.microsoft.com/office/drawing/2014/main" id="{2DF2C63D-B01D-4806-B91A-2214D2E76F5A}"/>
              </a:ext>
            </a:extLst>
          </p:cNvPr>
          <p:cNvSpPr txBox="1"/>
          <p:nvPr/>
        </p:nvSpPr>
        <p:spPr>
          <a:xfrm>
            <a:off x="747486" y="3277960"/>
            <a:ext cx="1916619"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a:t>
            </a:r>
          </a:p>
        </p:txBody>
      </p:sp>
      <p:sp>
        <p:nvSpPr>
          <p:cNvPr id="29" name="テキスト ボックス 28">
            <a:extLst>
              <a:ext uri="{FF2B5EF4-FFF2-40B4-BE49-F238E27FC236}">
                <a16:creationId xmlns:a16="http://schemas.microsoft.com/office/drawing/2014/main" id="{4AF2B161-42BC-44FF-AA33-6161852BBF25}"/>
              </a:ext>
            </a:extLst>
          </p:cNvPr>
          <p:cNvSpPr txBox="1"/>
          <p:nvPr/>
        </p:nvSpPr>
        <p:spPr>
          <a:xfrm>
            <a:off x="5247286" y="3170984"/>
            <a:ext cx="2138111" cy="523220"/>
          </a:xfrm>
          <a:prstGeom prst="rect">
            <a:avLst/>
          </a:prstGeom>
          <a:solidFill>
            <a:srgbClr val="FFFF00"/>
          </a:solidFill>
          <a:ln w="76200">
            <a:solidFill>
              <a:srgbClr val="FF0000"/>
            </a:solidFill>
          </a:ln>
        </p:spPr>
        <p:txBody>
          <a:bodyPr wrap="square" rtlCol="0">
            <a:spAutoFit/>
          </a:bodyPr>
          <a:lstStyle/>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事例検討等</a:t>
            </a:r>
          </a:p>
        </p:txBody>
      </p:sp>
      <p:cxnSp>
        <p:nvCxnSpPr>
          <p:cNvPr id="30" name="直線矢印コネクタ 29">
            <a:extLst>
              <a:ext uri="{FF2B5EF4-FFF2-40B4-BE49-F238E27FC236}">
                <a16:creationId xmlns:a16="http://schemas.microsoft.com/office/drawing/2014/main" id="{B4E8F07A-90B2-416B-91D0-DE89840ACF08}"/>
              </a:ext>
            </a:extLst>
          </p:cNvPr>
          <p:cNvCxnSpPr>
            <a:cxnSpLocks/>
          </p:cNvCxnSpPr>
          <p:nvPr/>
        </p:nvCxnSpPr>
        <p:spPr>
          <a:xfrm>
            <a:off x="5534454" y="4418889"/>
            <a:ext cx="1153906" cy="20771"/>
          </a:xfrm>
          <a:prstGeom prst="straightConnector1">
            <a:avLst/>
          </a:prstGeom>
          <a:ln w="127000">
            <a:solidFill>
              <a:srgbClr val="00B05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31" name="テキスト ボックス 30">
            <a:extLst>
              <a:ext uri="{FF2B5EF4-FFF2-40B4-BE49-F238E27FC236}">
                <a16:creationId xmlns:a16="http://schemas.microsoft.com/office/drawing/2014/main" id="{E9DF10D0-0CE6-4299-95BB-AC9479B84F73}"/>
              </a:ext>
            </a:extLst>
          </p:cNvPr>
          <p:cNvSpPr txBox="1"/>
          <p:nvPr/>
        </p:nvSpPr>
        <p:spPr>
          <a:xfrm>
            <a:off x="5678439" y="4491111"/>
            <a:ext cx="992530"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a:t>
            </a:r>
          </a:p>
        </p:txBody>
      </p:sp>
    </p:spTree>
    <p:extLst>
      <p:ext uri="{BB962C8B-B14F-4D97-AF65-F5344CB8AC3E}">
        <p14:creationId xmlns:p14="http://schemas.microsoft.com/office/powerpoint/2010/main" val="373705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kumimoji="1" lang="ja-JP" altLang="en-US" sz="4000" dirty="0"/>
              <a:t>事例　　</a:t>
            </a:r>
          </a:p>
        </p:txBody>
      </p:sp>
      <p:sp>
        <p:nvSpPr>
          <p:cNvPr id="5" name="正方形/長方形 4">
            <a:extLst>
              <a:ext uri="{FF2B5EF4-FFF2-40B4-BE49-F238E27FC236}">
                <a16:creationId xmlns:a16="http://schemas.microsoft.com/office/drawing/2014/main" id="{73230513-271B-4220-8A72-A4C27EEDE17A}"/>
              </a:ext>
            </a:extLst>
          </p:cNvPr>
          <p:cNvSpPr/>
          <p:nvPr/>
        </p:nvSpPr>
        <p:spPr>
          <a:xfrm>
            <a:off x="627530" y="934186"/>
            <a:ext cx="5168587" cy="5632312"/>
          </a:xfrm>
          <a:prstGeom prst="rect">
            <a:avLst/>
          </a:prstGeom>
          <a:ln w="12700">
            <a:solidFill>
              <a:srgbClr val="00B0F0"/>
            </a:solid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2400" dirty="0">
                <a:latin typeface="+mn-ea"/>
              </a:rPr>
              <a:t>Ｃ県Ｎ市の自立支援協議会の事例</a:t>
            </a:r>
            <a:endParaRPr kumimoji="1" lang="en-US" altLang="ja-JP" sz="2400" dirty="0">
              <a:latin typeface="+mn-ea"/>
            </a:endParaRPr>
          </a:p>
          <a:p>
            <a:endParaRPr kumimoji="1" lang="ja-JP" altLang="en-US" sz="2400" dirty="0">
              <a:latin typeface="+mn-ea"/>
            </a:endParaRPr>
          </a:p>
          <a:p>
            <a:r>
              <a:rPr kumimoji="1" lang="en-US" altLang="ja-JP" sz="2400" dirty="0">
                <a:latin typeface="+mn-ea"/>
              </a:rPr>
              <a:t>【</a:t>
            </a:r>
            <a:r>
              <a:rPr kumimoji="1" lang="ja-JP" altLang="en-US" sz="2400" dirty="0">
                <a:latin typeface="+mn-ea"/>
              </a:rPr>
              <a:t>協議会の目的</a:t>
            </a:r>
            <a:r>
              <a:rPr kumimoji="1" lang="en-US" altLang="ja-JP" sz="2400" dirty="0">
                <a:latin typeface="+mn-ea"/>
              </a:rPr>
              <a:t>】</a:t>
            </a:r>
          </a:p>
          <a:p>
            <a:r>
              <a:rPr kumimoji="1" lang="ja-JP" altLang="en-US" sz="2400" dirty="0">
                <a:latin typeface="+mn-ea"/>
              </a:rPr>
              <a:t>市内における障がい者等への支援体制に関する情報の共有化や、関係機関等の連携の緊密化、地域の実情に応じた支援体制の整備を図るための協議を行うこと</a:t>
            </a:r>
          </a:p>
          <a:p>
            <a:endParaRPr kumimoji="1" lang="en-US" altLang="ja-JP" dirty="0"/>
          </a:p>
        </p:txBody>
      </p:sp>
      <p:sp>
        <p:nvSpPr>
          <p:cNvPr id="8" name="テキスト ボックス 7">
            <a:extLst>
              <a:ext uri="{FF2B5EF4-FFF2-40B4-BE49-F238E27FC236}">
                <a16:creationId xmlns:a16="http://schemas.microsoft.com/office/drawing/2014/main" id="{6E47C6CE-74F2-6FD4-E493-80AC376BFBD7}"/>
              </a:ext>
            </a:extLst>
          </p:cNvPr>
          <p:cNvSpPr txBox="1"/>
          <p:nvPr/>
        </p:nvSpPr>
        <p:spPr>
          <a:xfrm>
            <a:off x="6199093" y="934187"/>
            <a:ext cx="5311589" cy="5632311"/>
          </a:xfrm>
          <a:prstGeom prst="rect">
            <a:avLst/>
          </a:prstGeom>
          <a:noFill/>
          <a:ln w="12700">
            <a:solidFill>
              <a:srgbClr val="00B0F0"/>
            </a:solidFill>
          </a:ln>
        </p:spPr>
        <p:txBody>
          <a:bodyPr wrap="square">
            <a:spAutoFit/>
          </a:bodyPr>
          <a:lstStyle/>
          <a:p>
            <a:r>
              <a:rPr kumimoji="1" lang="en-US" altLang="ja-JP" sz="2400" dirty="0">
                <a:latin typeface="+mn-ea"/>
              </a:rPr>
              <a:t>【</a:t>
            </a:r>
            <a:r>
              <a:rPr kumimoji="1" lang="ja-JP" altLang="en-US" sz="2400" dirty="0">
                <a:latin typeface="+mn-ea"/>
              </a:rPr>
              <a:t>協議会構成</a:t>
            </a:r>
            <a:r>
              <a:rPr kumimoji="1" lang="en-US" altLang="ja-JP" sz="2400" dirty="0">
                <a:latin typeface="+mn-ea"/>
              </a:rPr>
              <a:t>】</a:t>
            </a:r>
          </a:p>
          <a:p>
            <a:r>
              <a:rPr kumimoji="1" lang="ja-JP" altLang="en-US" sz="2400" dirty="0">
                <a:latin typeface="+mn-ea"/>
              </a:rPr>
              <a:t>委員数は</a:t>
            </a:r>
            <a:r>
              <a:rPr kumimoji="1" lang="en-US" altLang="ja-JP" sz="2400" dirty="0">
                <a:latin typeface="+mn-ea"/>
              </a:rPr>
              <a:t>34</a:t>
            </a:r>
            <a:r>
              <a:rPr kumimoji="1" lang="ja-JP" altLang="en-US" sz="2400" dirty="0">
                <a:latin typeface="+mn-ea"/>
              </a:rPr>
              <a:t>名で各委員が以下の部会いずれかに所属</a:t>
            </a:r>
          </a:p>
          <a:p>
            <a:r>
              <a:rPr kumimoji="1" lang="ja-JP" altLang="en-US" sz="2400" dirty="0">
                <a:latin typeface="+mn-ea"/>
              </a:rPr>
              <a:t>協議会の部会構成は　</a:t>
            </a:r>
            <a:endParaRPr kumimoji="1" lang="en-US" altLang="ja-JP" sz="2400" dirty="0">
              <a:latin typeface="+mn-ea"/>
            </a:endParaRPr>
          </a:p>
          <a:p>
            <a:r>
              <a:rPr kumimoji="1" lang="ja-JP" altLang="en-US" sz="2400" dirty="0">
                <a:latin typeface="+mn-ea"/>
              </a:rPr>
              <a:t>①相談支援部会　</a:t>
            </a:r>
          </a:p>
          <a:p>
            <a:r>
              <a:rPr kumimoji="1" lang="ja-JP" altLang="en-US" sz="2400" dirty="0">
                <a:latin typeface="+mn-ea"/>
              </a:rPr>
              <a:t>②児童部会　</a:t>
            </a:r>
          </a:p>
          <a:p>
            <a:r>
              <a:rPr kumimoji="1" lang="ja-JP" altLang="en-US" sz="2400" dirty="0">
                <a:latin typeface="+mn-ea"/>
              </a:rPr>
              <a:t>③就労支援部会　</a:t>
            </a:r>
          </a:p>
          <a:p>
            <a:r>
              <a:rPr kumimoji="1" lang="ja-JP" altLang="en-US" sz="2400" dirty="0">
                <a:latin typeface="+mn-ea"/>
              </a:rPr>
              <a:t>④地域生活支援部会</a:t>
            </a:r>
          </a:p>
          <a:p>
            <a:r>
              <a:rPr kumimoji="1" lang="ja-JP" altLang="en-US" sz="2400" dirty="0">
                <a:latin typeface="+mn-ea"/>
              </a:rPr>
              <a:t>⑤社会資源開発改善部会</a:t>
            </a:r>
            <a:endParaRPr kumimoji="1" lang="en-US" altLang="ja-JP" sz="2400" dirty="0">
              <a:latin typeface="+mn-ea"/>
            </a:endParaRPr>
          </a:p>
          <a:p>
            <a:endParaRPr kumimoji="1" lang="ja-JP" altLang="en-US" sz="2400" dirty="0">
              <a:latin typeface="+mn-ea"/>
            </a:endParaRPr>
          </a:p>
          <a:p>
            <a:r>
              <a:rPr kumimoji="1" lang="ja-JP" altLang="en-US" sz="2400" dirty="0">
                <a:latin typeface="+mn-ea"/>
              </a:rPr>
              <a:t>活動内容は</a:t>
            </a:r>
            <a:endParaRPr kumimoji="1" lang="en-US" altLang="ja-JP" sz="2400" dirty="0">
              <a:latin typeface="+mn-ea"/>
            </a:endParaRPr>
          </a:p>
          <a:p>
            <a:r>
              <a:rPr kumimoji="1" lang="ja-JP" altLang="en-US" sz="2400" dirty="0">
                <a:latin typeface="+mn-ea"/>
              </a:rPr>
              <a:t>・年</a:t>
            </a:r>
            <a:r>
              <a:rPr kumimoji="1" lang="en-US" altLang="ja-JP" sz="2400" dirty="0">
                <a:latin typeface="+mn-ea"/>
              </a:rPr>
              <a:t>3</a:t>
            </a:r>
            <a:r>
              <a:rPr kumimoji="1" lang="ja-JP" altLang="en-US" sz="2400" dirty="0">
                <a:latin typeface="+mn-ea"/>
              </a:rPr>
              <a:t>回全体会　</a:t>
            </a:r>
          </a:p>
          <a:p>
            <a:r>
              <a:rPr kumimoji="1" lang="ja-JP" altLang="en-US" sz="2400" dirty="0">
                <a:latin typeface="+mn-ea"/>
              </a:rPr>
              <a:t>・各部会は基本毎月開催</a:t>
            </a:r>
          </a:p>
          <a:p>
            <a:r>
              <a:rPr kumimoji="1" lang="ja-JP" altLang="en-US" sz="2400" dirty="0">
                <a:latin typeface="+mn-ea"/>
              </a:rPr>
              <a:t>・会長及び各部会長による運営会議を毎月開催</a:t>
            </a:r>
          </a:p>
        </p:txBody>
      </p:sp>
      <p:sp>
        <p:nvSpPr>
          <p:cNvPr id="3" name="テキスト ボックス 2">
            <a:extLst>
              <a:ext uri="{FF2B5EF4-FFF2-40B4-BE49-F238E27FC236}">
                <a16:creationId xmlns:a16="http://schemas.microsoft.com/office/drawing/2014/main" id="{6BEA7F40-1756-4A6D-CEC3-D9C85B524587}"/>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6506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kumimoji="1" lang="ja-JP" altLang="en-US" sz="4000" dirty="0"/>
              <a:t>事例　　</a:t>
            </a:r>
          </a:p>
        </p:txBody>
      </p:sp>
      <p:sp>
        <p:nvSpPr>
          <p:cNvPr id="5" name="正方形/長方形 4">
            <a:extLst>
              <a:ext uri="{FF2B5EF4-FFF2-40B4-BE49-F238E27FC236}">
                <a16:creationId xmlns:a16="http://schemas.microsoft.com/office/drawing/2014/main" id="{73230513-271B-4220-8A72-A4C27EEDE17A}"/>
              </a:ext>
            </a:extLst>
          </p:cNvPr>
          <p:cNvSpPr/>
          <p:nvPr/>
        </p:nvSpPr>
        <p:spPr>
          <a:xfrm>
            <a:off x="627530" y="934186"/>
            <a:ext cx="11004176" cy="5632312"/>
          </a:xfrm>
          <a:prstGeom prst="rect">
            <a:avLst/>
          </a:prstGeom>
          <a:ln w="12700">
            <a:solidFill>
              <a:srgbClr val="00B0F0"/>
            </a:solid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en-US" altLang="ja-JP" sz="2800" b="1" dirty="0">
                <a:latin typeface="+mn-ea"/>
              </a:rPr>
              <a:t>【</a:t>
            </a:r>
            <a:r>
              <a:rPr kumimoji="1" lang="ja-JP" altLang="en-US" sz="2800" b="1" dirty="0">
                <a:latin typeface="+mn-ea"/>
              </a:rPr>
              <a:t>事例概要</a:t>
            </a:r>
            <a:r>
              <a:rPr kumimoji="1" lang="en-US" altLang="ja-JP" sz="2800" b="1" dirty="0">
                <a:latin typeface="+mn-ea"/>
              </a:rPr>
              <a:t>】</a:t>
            </a:r>
          </a:p>
          <a:p>
            <a:r>
              <a:rPr kumimoji="1" lang="ja-JP" altLang="en-US" sz="2400" dirty="0">
                <a:latin typeface="+mn-ea"/>
              </a:rPr>
              <a:t>　就労部会の活動の一つである、地域の就労支援事業所を集めての</a:t>
            </a:r>
            <a:r>
              <a:rPr kumimoji="1" lang="ja-JP" altLang="en-US" sz="2400" b="1" u="sng" dirty="0">
                <a:latin typeface="+mn-ea"/>
              </a:rPr>
              <a:t>意見交換会</a:t>
            </a:r>
            <a:r>
              <a:rPr kumimoji="1" lang="ja-JP" altLang="en-US" sz="2400" dirty="0">
                <a:latin typeface="+mn-ea"/>
              </a:rPr>
              <a:t>を年</a:t>
            </a:r>
            <a:r>
              <a:rPr kumimoji="1" lang="en-US" altLang="ja-JP" sz="2400" dirty="0">
                <a:latin typeface="+mn-ea"/>
              </a:rPr>
              <a:t>1</a:t>
            </a:r>
            <a:r>
              <a:rPr kumimoji="1" lang="ja-JP" altLang="en-US" sz="2400" dirty="0">
                <a:latin typeface="+mn-ea"/>
              </a:rPr>
              <a:t>回開催。</a:t>
            </a:r>
          </a:p>
          <a:p>
            <a:r>
              <a:rPr kumimoji="1" lang="ja-JP" altLang="en-US" sz="2400" dirty="0">
                <a:latin typeface="+mn-ea"/>
              </a:rPr>
              <a:t>　昨年度末の意見交換会にて</a:t>
            </a:r>
            <a:r>
              <a:rPr kumimoji="1" lang="ja-JP" altLang="en-US" sz="2400" b="1" u="sng" dirty="0">
                <a:latin typeface="+mn-ea"/>
              </a:rPr>
              <a:t>「地元で働きたいとの希望があるが、就労先の開拓が難しい」「地元での体験実習の場が少ない」</a:t>
            </a:r>
            <a:r>
              <a:rPr kumimoji="1" lang="ja-JP" altLang="en-US" sz="2400" dirty="0">
                <a:latin typeface="+mn-ea"/>
              </a:rPr>
              <a:t>との地域課題が挙がる。</a:t>
            </a:r>
          </a:p>
          <a:p>
            <a:r>
              <a:rPr kumimoji="1" lang="ja-JP" altLang="en-US" sz="2400" dirty="0">
                <a:latin typeface="+mn-ea"/>
              </a:rPr>
              <a:t>　Ｎ市は小さい市であり、企業の大半が中小企業でもあることから、障がい者雇用や障がい者の実習の受け入れに関して促進し難い背景があった。</a:t>
            </a:r>
          </a:p>
          <a:p>
            <a:endParaRPr kumimoji="1" lang="en-US" altLang="ja-JP" dirty="0"/>
          </a:p>
        </p:txBody>
      </p:sp>
      <p:pic>
        <p:nvPicPr>
          <p:cNvPr id="2050" name="Picture 2" descr="中小企業イラスト／無料イラストなら「イラストAC」">
            <a:extLst>
              <a:ext uri="{FF2B5EF4-FFF2-40B4-BE49-F238E27FC236}">
                <a16:creationId xmlns:a16="http://schemas.microsoft.com/office/drawing/2014/main" id="{A49B1E50-F911-EF14-A225-FA68867F3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057" y="4181462"/>
            <a:ext cx="2443552" cy="21357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障害者差別解消法が施行されます">
            <a:extLst>
              <a:ext uri="{FF2B5EF4-FFF2-40B4-BE49-F238E27FC236}">
                <a16:creationId xmlns:a16="http://schemas.microsoft.com/office/drawing/2014/main" id="{8CECC7BB-40D9-42D1-A102-A7A19A78C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656" y="4301285"/>
            <a:ext cx="2443551" cy="201593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7F309794-A41F-E906-641E-3E5E743D178F}"/>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380874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kumimoji="1" lang="ja-JP" altLang="en-US" sz="4000" dirty="0"/>
              <a:t>本講義のねらい</a:t>
            </a:r>
          </a:p>
        </p:txBody>
      </p:sp>
      <p:sp>
        <p:nvSpPr>
          <p:cNvPr id="6" name="正方形/長方形 5">
            <a:extLst>
              <a:ext uri="{FF2B5EF4-FFF2-40B4-BE49-F238E27FC236}">
                <a16:creationId xmlns:a16="http://schemas.microsoft.com/office/drawing/2014/main" id="{87C9C1EB-1A63-F89D-7FC9-5EE8C9F6B2F9}"/>
              </a:ext>
            </a:extLst>
          </p:cNvPr>
          <p:cNvSpPr/>
          <p:nvPr/>
        </p:nvSpPr>
        <p:spPr>
          <a:xfrm>
            <a:off x="161365" y="877962"/>
            <a:ext cx="5728447" cy="57634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Wingdings" panose="05000000000000000000" pitchFamily="2" charset="2"/>
              <a:buChar char="Ø"/>
            </a:pPr>
            <a:r>
              <a:rPr kumimoji="1" lang="ja-JP" altLang="en-US" sz="2400" dirty="0"/>
              <a:t>自立支援協議会の意義、目的、活動内容等について理解する。</a:t>
            </a:r>
            <a:endParaRPr kumimoji="1" lang="en-US" altLang="ja-JP" sz="2400" dirty="0"/>
          </a:p>
          <a:p>
            <a:pPr marL="342900" indent="-342900">
              <a:buFont typeface="Wingdings" panose="05000000000000000000" pitchFamily="2" charset="2"/>
              <a:buChar char="Ø"/>
            </a:pPr>
            <a:endParaRPr kumimoji="1" lang="en-US" altLang="ja-JP" sz="2400" dirty="0"/>
          </a:p>
          <a:p>
            <a:pPr marL="342900" indent="-342900">
              <a:buFont typeface="Wingdings" panose="05000000000000000000" pitchFamily="2" charset="2"/>
              <a:buChar char="Ø"/>
            </a:pPr>
            <a:endParaRPr kumimoji="1" lang="en-US" altLang="ja-JP" sz="2400" dirty="0"/>
          </a:p>
          <a:p>
            <a:pPr marL="342900" indent="-342900">
              <a:buFont typeface="Wingdings" panose="05000000000000000000" pitchFamily="2" charset="2"/>
              <a:buChar char="Ø"/>
            </a:pPr>
            <a:r>
              <a:rPr kumimoji="1" lang="ja-JP" altLang="en-US" sz="2400" dirty="0"/>
              <a:t> サービス管理責任者・児童発達支援管理責任者（サビ児管）の業務を通して見いだされる地域課題を解決するための自立支援協議会の活用について実践報告等により学ぶ </a:t>
            </a:r>
            <a:endParaRPr kumimoji="1" lang="en-US" altLang="ja-JP" sz="2400" dirty="0"/>
          </a:p>
        </p:txBody>
      </p:sp>
      <p:pic>
        <p:nvPicPr>
          <p:cNvPr id="1026" name="Picture 2" descr="専門部会半田市障がい者相談支援センター 自立支援協議会">
            <a:extLst>
              <a:ext uri="{FF2B5EF4-FFF2-40B4-BE49-F238E27FC236}">
                <a16:creationId xmlns:a16="http://schemas.microsoft.com/office/drawing/2014/main" id="{D82EE2FF-7A0B-4E69-E524-8EEEE924AD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2190" y="3429000"/>
            <a:ext cx="2904978" cy="28373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医療的ケア児についての法律 | 障害関連その他色々ブログ">
            <a:extLst>
              <a:ext uri="{FF2B5EF4-FFF2-40B4-BE49-F238E27FC236}">
                <a16:creationId xmlns:a16="http://schemas.microsoft.com/office/drawing/2014/main" id="{9755FDD4-2EFC-B017-D4E2-90F6169ADA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9028" y="1406441"/>
            <a:ext cx="2904979" cy="290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78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kumimoji="1" lang="ja-JP" altLang="en-US" sz="4000" dirty="0"/>
              <a:t>事例　　</a:t>
            </a:r>
          </a:p>
        </p:txBody>
      </p:sp>
      <p:sp>
        <p:nvSpPr>
          <p:cNvPr id="5" name="正方形/長方形 4">
            <a:extLst>
              <a:ext uri="{FF2B5EF4-FFF2-40B4-BE49-F238E27FC236}">
                <a16:creationId xmlns:a16="http://schemas.microsoft.com/office/drawing/2014/main" id="{73230513-271B-4220-8A72-A4C27EEDE17A}"/>
              </a:ext>
            </a:extLst>
          </p:cNvPr>
          <p:cNvSpPr/>
          <p:nvPr/>
        </p:nvSpPr>
        <p:spPr>
          <a:xfrm>
            <a:off x="627530" y="934186"/>
            <a:ext cx="11004176" cy="5632312"/>
          </a:xfrm>
          <a:prstGeom prst="rect">
            <a:avLst/>
          </a:prstGeom>
          <a:ln w="12700">
            <a:solidFill>
              <a:srgbClr val="00B0F0"/>
            </a:solid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2400" dirty="0">
                <a:latin typeface="+mn-ea"/>
              </a:rPr>
              <a:t>　そこで、改めて部会で検証し、</a:t>
            </a:r>
            <a:r>
              <a:rPr kumimoji="1" lang="ja-JP" altLang="en-US" sz="2400" b="1" u="sng" dirty="0">
                <a:latin typeface="+mn-ea"/>
              </a:rPr>
              <a:t>「職場体験実習」の機会を地域で増やしていく</a:t>
            </a:r>
            <a:r>
              <a:rPr kumimoji="1" lang="ja-JP" altLang="en-US" sz="2400" dirty="0">
                <a:latin typeface="+mn-ea"/>
              </a:rPr>
              <a:t>事が障がい（者）の啓発や先々の雇用促進につながると考え、本年度の部会計画において、</a:t>
            </a:r>
            <a:r>
              <a:rPr kumimoji="1" lang="ja-JP" altLang="en-US" sz="2400" b="1" u="sng" dirty="0">
                <a:latin typeface="+mn-ea"/>
              </a:rPr>
              <a:t>行政</a:t>
            </a:r>
            <a:r>
              <a:rPr kumimoji="1" lang="ja-JP" altLang="en-US" sz="2400" dirty="0">
                <a:latin typeface="+mn-ea"/>
              </a:rPr>
              <a:t>や委員でもある</a:t>
            </a:r>
            <a:r>
              <a:rPr kumimoji="1" lang="ja-JP" altLang="en-US" sz="2400" b="1" u="sng" dirty="0">
                <a:latin typeface="+mn-ea"/>
              </a:rPr>
              <a:t>商工会議所の協力</a:t>
            </a:r>
            <a:r>
              <a:rPr kumimoji="1" lang="ja-JP" altLang="en-US" sz="2400" dirty="0">
                <a:latin typeface="+mn-ea"/>
              </a:rPr>
              <a:t>を得て、</a:t>
            </a:r>
            <a:r>
              <a:rPr kumimoji="1" lang="en-US" altLang="ja-JP" sz="2400" dirty="0">
                <a:latin typeface="+mn-ea"/>
              </a:rPr>
              <a:t>6</a:t>
            </a:r>
            <a:r>
              <a:rPr kumimoji="1" lang="ja-JP" altLang="en-US" sz="2400" dirty="0">
                <a:latin typeface="+mn-ea"/>
              </a:rPr>
              <a:t>月の商工会議所での総会（市内事業所の所長クラスが</a:t>
            </a:r>
            <a:r>
              <a:rPr kumimoji="1" lang="en-US" altLang="ja-JP" sz="2400" dirty="0">
                <a:latin typeface="+mn-ea"/>
              </a:rPr>
              <a:t>100</a:t>
            </a:r>
            <a:r>
              <a:rPr kumimoji="1" lang="ja-JP" altLang="en-US" sz="2400" dirty="0">
                <a:latin typeface="+mn-ea"/>
              </a:rPr>
              <a:t>名程集まる）にて</a:t>
            </a:r>
            <a:r>
              <a:rPr kumimoji="1" lang="ja-JP" altLang="en-US" sz="2400" b="1" u="sng" dirty="0">
                <a:latin typeface="+mn-ea"/>
              </a:rPr>
              <a:t>協議会から直接職場体験実習についての説明と依頼の時間を頂く</a:t>
            </a:r>
            <a:r>
              <a:rPr kumimoji="1" lang="ja-JP" altLang="en-US" sz="2400" dirty="0">
                <a:latin typeface="+mn-ea"/>
              </a:rPr>
              <a:t>こととなる。</a:t>
            </a:r>
            <a:endParaRPr kumimoji="1" lang="en-US" altLang="ja-JP" sz="2400" dirty="0">
              <a:latin typeface="+mn-ea"/>
            </a:endParaRPr>
          </a:p>
          <a:p>
            <a:r>
              <a:rPr kumimoji="1" lang="ja-JP" altLang="en-US" sz="2400" dirty="0">
                <a:latin typeface="+mn-ea"/>
              </a:rPr>
              <a:t>　また、並行して商工会議所加盟の市内約</a:t>
            </a:r>
            <a:r>
              <a:rPr kumimoji="1" lang="en-US" altLang="ja-JP" sz="2400" dirty="0">
                <a:latin typeface="+mn-ea"/>
              </a:rPr>
              <a:t>2,000</a:t>
            </a:r>
            <a:r>
              <a:rPr kumimoji="1" lang="ja-JP" altLang="en-US" sz="2400" dirty="0">
                <a:latin typeface="+mn-ea"/>
              </a:rPr>
              <a:t>社に対しても障がい者にとっての「職場体験実習の意味や必要性」、「受け入れのお願い」について</a:t>
            </a:r>
            <a:r>
              <a:rPr kumimoji="1" lang="ja-JP" altLang="en-US" sz="2400" b="1" u="sng" dirty="0">
                <a:latin typeface="+mn-ea"/>
              </a:rPr>
              <a:t>啓発チラシ</a:t>
            </a:r>
            <a:r>
              <a:rPr kumimoji="1" lang="ja-JP" altLang="en-US" sz="2400" dirty="0">
                <a:latin typeface="+mn-ea"/>
              </a:rPr>
              <a:t>を作成し発送予定とする。</a:t>
            </a:r>
          </a:p>
          <a:p>
            <a:endParaRPr kumimoji="1" lang="en-US" altLang="ja-JP" dirty="0"/>
          </a:p>
        </p:txBody>
      </p:sp>
      <p:sp>
        <p:nvSpPr>
          <p:cNvPr id="3" name="テキスト ボックス 2">
            <a:extLst>
              <a:ext uri="{FF2B5EF4-FFF2-40B4-BE49-F238E27FC236}">
                <a16:creationId xmlns:a16="http://schemas.microsoft.com/office/drawing/2014/main" id="{AAFC1195-D113-27F5-9B66-CF28E30BC438}"/>
              </a:ext>
            </a:extLst>
          </p:cNvPr>
          <p:cNvSpPr txBox="1"/>
          <p:nvPr/>
        </p:nvSpPr>
        <p:spPr>
          <a:xfrm>
            <a:off x="1196788" y="4595791"/>
            <a:ext cx="2084294" cy="1328023"/>
          </a:xfrm>
          <a:prstGeom prst="roundRect">
            <a:avLst/>
          </a:prstGeom>
          <a:solidFill>
            <a:srgbClr val="FFFF00"/>
          </a:solidFill>
          <a:ln>
            <a:solidFill>
              <a:schemeClr val="tx1"/>
            </a:solidFill>
          </a:ln>
        </p:spPr>
        <p:txBody>
          <a:bodyPr wrap="square" rtlCol="0">
            <a:spAutoFit/>
          </a:bodyPr>
          <a:lstStyle/>
          <a:p>
            <a:r>
              <a:rPr kumimoji="1" lang="ja-JP" altLang="en-US" sz="2400" dirty="0"/>
              <a:t>部会で</a:t>
            </a:r>
            <a:endParaRPr kumimoji="1" lang="en-US" altLang="ja-JP" sz="2400" dirty="0"/>
          </a:p>
          <a:p>
            <a:r>
              <a:rPr kumimoji="1" lang="ja-JP" altLang="en-US" sz="2400" dirty="0"/>
              <a:t>地域課題の発見・集約</a:t>
            </a:r>
          </a:p>
        </p:txBody>
      </p:sp>
      <p:sp>
        <p:nvSpPr>
          <p:cNvPr id="4" name="矢印: 右 3">
            <a:extLst>
              <a:ext uri="{FF2B5EF4-FFF2-40B4-BE49-F238E27FC236}">
                <a16:creationId xmlns:a16="http://schemas.microsoft.com/office/drawing/2014/main" id="{C97FFE97-3D37-1DEE-6EBC-44AD7B8BC0B1}"/>
              </a:ext>
            </a:extLst>
          </p:cNvPr>
          <p:cNvSpPr/>
          <p:nvPr/>
        </p:nvSpPr>
        <p:spPr>
          <a:xfrm>
            <a:off x="3442446" y="4957243"/>
            <a:ext cx="793377" cy="605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48844AB-C40C-3B03-3708-C4FBD349DA86}"/>
              </a:ext>
            </a:extLst>
          </p:cNvPr>
          <p:cNvSpPr txBox="1"/>
          <p:nvPr/>
        </p:nvSpPr>
        <p:spPr>
          <a:xfrm>
            <a:off x="4397187" y="4595791"/>
            <a:ext cx="2823884" cy="1328023"/>
          </a:xfrm>
          <a:prstGeom prst="roundRect">
            <a:avLst/>
          </a:prstGeom>
          <a:solidFill>
            <a:srgbClr val="FFFF00"/>
          </a:solidFill>
          <a:ln>
            <a:solidFill>
              <a:schemeClr val="tx1"/>
            </a:solidFill>
          </a:ln>
        </p:spPr>
        <p:txBody>
          <a:bodyPr wrap="square" rtlCol="0">
            <a:spAutoFit/>
          </a:bodyPr>
          <a:lstStyle/>
          <a:p>
            <a:r>
              <a:rPr kumimoji="1" lang="ja-JP" altLang="en-US" sz="2400" dirty="0"/>
              <a:t>協議会に挙げ、協議会から商工会議所への説明会</a:t>
            </a:r>
          </a:p>
        </p:txBody>
      </p:sp>
      <p:sp>
        <p:nvSpPr>
          <p:cNvPr id="7" name="矢印: 右 6">
            <a:extLst>
              <a:ext uri="{FF2B5EF4-FFF2-40B4-BE49-F238E27FC236}">
                <a16:creationId xmlns:a16="http://schemas.microsoft.com/office/drawing/2014/main" id="{55CC3131-EFEE-B033-FC09-1EF09FA192C9}"/>
              </a:ext>
            </a:extLst>
          </p:cNvPr>
          <p:cNvSpPr/>
          <p:nvPr/>
        </p:nvSpPr>
        <p:spPr>
          <a:xfrm>
            <a:off x="7382435" y="4977798"/>
            <a:ext cx="793377" cy="605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811FAAA-A10A-2886-32CF-63E641925645}"/>
              </a:ext>
            </a:extLst>
          </p:cNvPr>
          <p:cNvSpPr txBox="1"/>
          <p:nvPr/>
        </p:nvSpPr>
        <p:spPr>
          <a:xfrm>
            <a:off x="8337176" y="4616346"/>
            <a:ext cx="2823884" cy="1328023"/>
          </a:xfrm>
          <a:prstGeom prst="roundRect">
            <a:avLst/>
          </a:prstGeom>
          <a:solidFill>
            <a:srgbClr val="FFFF00"/>
          </a:solidFill>
          <a:ln>
            <a:solidFill>
              <a:schemeClr val="tx1"/>
            </a:solidFill>
          </a:ln>
        </p:spPr>
        <p:txBody>
          <a:bodyPr wrap="square" rtlCol="0">
            <a:spAutoFit/>
          </a:bodyPr>
          <a:lstStyle/>
          <a:p>
            <a:r>
              <a:rPr kumimoji="1" lang="ja-JP" altLang="en-US" sz="2400" dirty="0"/>
              <a:t>啓発チラシの発送等の具体的な行動へつなげる</a:t>
            </a:r>
          </a:p>
        </p:txBody>
      </p:sp>
      <p:sp>
        <p:nvSpPr>
          <p:cNvPr id="9" name="テキスト ボックス 8">
            <a:extLst>
              <a:ext uri="{FF2B5EF4-FFF2-40B4-BE49-F238E27FC236}">
                <a16:creationId xmlns:a16="http://schemas.microsoft.com/office/drawing/2014/main" id="{43CD5B2D-B28C-FA16-8873-D52B04FA5935}"/>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3717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kumimoji="1" lang="ja-JP" altLang="en-US" sz="4000" dirty="0"/>
              <a:t>事例　　</a:t>
            </a:r>
          </a:p>
        </p:txBody>
      </p:sp>
      <p:sp>
        <p:nvSpPr>
          <p:cNvPr id="5" name="正方形/長方形 4">
            <a:extLst>
              <a:ext uri="{FF2B5EF4-FFF2-40B4-BE49-F238E27FC236}">
                <a16:creationId xmlns:a16="http://schemas.microsoft.com/office/drawing/2014/main" id="{73230513-271B-4220-8A72-A4C27EEDE17A}"/>
              </a:ext>
            </a:extLst>
          </p:cNvPr>
          <p:cNvSpPr/>
          <p:nvPr/>
        </p:nvSpPr>
        <p:spPr>
          <a:xfrm>
            <a:off x="627530" y="934186"/>
            <a:ext cx="11004176" cy="5632312"/>
          </a:xfrm>
          <a:prstGeom prst="rect">
            <a:avLst/>
          </a:prstGeom>
          <a:ln w="12700">
            <a:solidFill>
              <a:srgbClr val="00B0F0"/>
            </a:solid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2400" dirty="0">
                <a:latin typeface="+mn-ea"/>
              </a:rPr>
              <a:t>　一方で、地元地域での障がい者職場体験実習の受け入れの活性化を視野にいれ、実習生を送り込む各福祉サービス事業所側においても、中小企業における障がい者受け入れについての「困難性」をきちんと理解することや、職場実習に向けての準備や支援者の心がけ等を学び、再確認することを目的に、市内事業所の支援者を対象とする研修会も計画、準備中。</a:t>
            </a:r>
          </a:p>
          <a:p>
            <a:endParaRPr kumimoji="1" lang="ja-JP" altLang="en-US" sz="2400" dirty="0">
              <a:latin typeface="+mn-ea"/>
            </a:endParaRPr>
          </a:p>
          <a:p>
            <a:endParaRPr kumimoji="1" lang="en-US" altLang="ja-JP" dirty="0"/>
          </a:p>
        </p:txBody>
      </p:sp>
      <p:sp>
        <p:nvSpPr>
          <p:cNvPr id="6" name="テキスト ボックス 5">
            <a:extLst>
              <a:ext uri="{FF2B5EF4-FFF2-40B4-BE49-F238E27FC236}">
                <a16:creationId xmlns:a16="http://schemas.microsoft.com/office/drawing/2014/main" id="{6723E89B-4F17-5596-482D-C024FA628BB7}"/>
              </a:ext>
            </a:extLst>
          </p:cNvPr>
          <p:cNvSpPr txBox="1"/>
          <p:nvPr/>
        </p:nvSpPr>
        <p:spPr>
          <a:xfrm>
            <a:off x="1075764" y="3086330"/>
            <a:ext cx="10044954" cy="919401"/>
          </a:xfrm>
          <a:prstGeom prst="roundRect">
            <a:avLst/>
          </a:prstGeom>
          <a:solidFill>
            <a:srgbClr val="FFFF00"/>
          </a:solidFill>
          <a:ln>
            <a:solidFill>
              <a:schemeClr val="tx1"/>
            </a:solidFill>
          </a:ln>
        </p:spPr>
        <p:txBody>
          <a:bodyPr wrap="square" rtlCol="0">
            <a:spAutoFit/>
          </a:bodyPr>
          <a:lstStyle/>
          <a:p>
            <a:r>
              <a:rPr kumimoji="1" lang="ja-JP" altLang="en-US" sz="2400" dirty="0"/>
              <a:t>中小企業へのお願いばかりではなく、就労系サービス事業所側も準備態勢を整える行動へつなげていく。・・・協議会の部会の活動として</a:t>
            </a:r>
          </a:p>
        </p:txBody>
      </p:sp>
      <p:sp>
        <p:nvSpPr>
          <p:cNvPr id="7" name="テキスト ボックス 6">
            <a:extLst>
              <a:ext uri="{FF2B5EF4-FFF2-40B4-BE49-F238E27FC236}">
                <a16:creationId xmlns:a16="http://schemas.microsoft.com/office/drawing/2014/main" id="{9BE58E82-438D-5DB6-03B6-6DD14EAA8F96}"/>
              </a:ext>
            </a:extLst>
          </p:cNvPr>
          <p:cNvSpPr txBox="1"/>
          <p:nvPr/>
        </p:nvSpPr>
        <p:spPr>
          <a:xfrm>
            <a:off x="4450976" y="4554868"/>
            <a:ext cx="3290046" cy="1532334"/>
          </a:xfrm>
          <a:prstGeom prst="roundRect">
            <a:avLst/>
          </a:prstGeom>
          <a:solidFill>
            <a:schemeClr val="accent6">
              <a:lumMod val="60000"/>
              <a:lumOff val="40000"/>
            </a:schemeClr>
          </a:solidFill>
          <a:ln>
            <a:solidFill>
              <a:schemeClr val="tx1"/>
            </a:solidFill>
          </a:ln>
        </p:spPr>
        <p:txBody>
          <a:bodyPr wrap="square" rtlCol="0">
            <a:spAutoFit/>
          </a:bodyPr>
          <a:lstStyle/>
          <a:p>
            <a:pPr algn="ctr"/>
            <a:r>
              <a:rPr kumimoji="1" lang="ja-JP" altLang="en-US" sz="3600" b="1" dirty="0"/>
              <a:t>部会</a:t>
            </a:r>
            <a:endParaRPr kumimoji="1" lang="en-US" altLang="ja-JP" sz="3600" b="1" dirty="0"/>
          </a:p>
          <a:p>
            <a:pPr algn="ctr"/>
            <a:r>
              <a:rPr kumimoji="1" lang="ja-JP" altLang="en-US" sz="2400" dirty="0"/>
              <a:t>ニーズキャッチ</a:t>
            </a:r>
            <a:endParaRPr kumimoji="1" lang="en-US" altLang="ja-JP" sz="2400" dirty="0"/>
          </a:p>
          <a:p>
            <a:pPr algn="ctr"/>
            <a:r>
              <a:rPr kumimoji="1" lang="ja-JP" altLang="en-US" sz="2400" dirty="0"/>
              <a:t>ワーキングチーム</a:t>
            </a:r>
          </a:p>
        </p:txBody>
      </p:sp>
      <p:sp>
        <p:nvSpPr>
          <p:cNvPr id="8" name="テキスト ボックス 7">
            <a:extLst>
              <a:ext uri="{FF2B5EF4-FFF2-40B4-BE49-F238E27FC236}">
                <a16:creationId xmlns:a16="http://schemas.microsoft.com/office/drawing/2014/main" id="{82D8B8A4-0C75-3D3D-393A-8FDD90657392}"/>
              </a:ext>
            </a:extLst>
          </p:cNvPr>
          <p:cNvSpPr txBox="1"/>
          <p:nvPr/>
        </p:nvSpPr>
        <p:spPr>
          <a:xfrm>
            <a:off x="1075764" y="4575423"/>
            <a:ext cx="2662518" cy="1532334"/>
          </a:xfrm>
          <a:prstGeom prst="roundRect">
            <a:avLst/>
          </a:prstGeom>
          <a:solidFill>
            <a:schemeClr val="accent6">
              <a:lumMod val="60000"/>
              <a:lumOff val="40000"/>
            </a:schemeClr>
          </a:solidFill>
          <a:ln>
            <a:solidFill>
              <a:schemeClr val="tx1"/>
            </a:solidFill>
          </a:ln>
        </p:spPr>
        <p:txBody>
          <a:bodyPr wrap="square" rtlCol="0">
            <a:spAutoFit/>
          </a:bodyPr>
          <a:lstStyle/>
          <a:p>
            <a:pPr algn="ctr"/>
            <a:r>
              <a:rPr kumimoji="1" lang="ja-JP" altLang="en-US" sz="3600" b="1" dirty="0"/>
              <a:t>協議会</a:t>
            </a:r>
            <a:endParaRPr kumimoji="1" lang="en-US" altLang="ja-JP" sz="3600" b="1" dirty="0"/>
          </a:p>
          <a:p>
            <a:pPr algn="ctr"/>
            <a:r>
              <a:rPr kumimoji="1" lang="ja-JP" altLang="en-US" sz="2400" dirty="0"/>
              <a:t>市の課題としてオーソライズ</a:t>
            </a:r>
          </a:p>
        </p:txBody>
      </p:sp>
      <p:sp>
        <p:nvSpPr>
          <p:cNvPr id="9" name="テキスト ボックス 8">
            <a:extLst>
              <a:ext uri="{FF2B5EF4-FFF2-40B4-BE49-F238E27FC236}">
                <a16:creationId xmlns:a16="http://schemas.microsoft.com/office/drawing/2014/main" id="{DC7280E3-0FC8-304C-2A06-898DF4B312B8}"/>
              </a:ext>
            </a:extLst>
          </p:cNvPr>
          <p:cNvSpPr txBox="1"/>
          <p:nvPr/>
        </p:nvSpPr>
        <p:spPr>
          <a:xfrm>
            <a:off x="8453718" y="4575423"/>
            <a:ext cx="2662518" cy="1532334"/>
          </a:xfrm>
          <a:prstGeom prst="roundRect">
            <a:avLst/>
          </a:prstGeom>
          <a:solidFill>
            <a:schemeClr val="accent6">
              <a:lumMod val="60000"/>
              <a:lumOff val="40000"/>
            </a:schemeClr>
          </a:solidFill>
          <a:ln>
            <a:solidFill>
              <a:schemeClr val="tx1"/>
            </a:solidFill>
          </a:ln>
        </p:spPr>
        <p:txBody>
          <a:bodyPr wrap="square" rtlCol="0">
            <a:spAutoFit/>
          </a:bodyPr>
          <a:lstStyle/>
          <a:p>
            <a:pPr algn="ctr"/>
            <a:r>
              <a:rPr kumimoji="1" lang="ja-JP" altLang="en-US" sz="3600" b="1" dirty="0"/>
              <a:t>中小企業</a:t>
            </a:r>
            <a:endParaRPr kumimoji="1" lang="en-US" altLang="ja-JP" sz="3600" b="1" dirty="0"/>
          </a:p>
          <a:p>
            <a:pPr algn="ctr"/>
            <a:r>
              <a:rPr kumimoji="1" lang="ja-JP" altLang="en-US" sz="2400" dirty="0"/>
              <a:t>職場実習</a:t>
            </a:r>
            <a:endParaRPr kumimoji="1" lang="en-US" altLang="ja-JP" sz="2400" dirty="0"/>
          </a:p>
          <a:p>
            <a:pPr algn="ctr"/>
            <a:r>
              <a:rPr kumimoji="1" lang="ja-JP" altLang="en-US" sz="2400" dirty="0"/>
              <a:t>の受入れ</a:t>
            </a:r>
          </a:p>
        </p:txBody>
      </p:sp>
      <p:sp>
        <p:nvSpPr>
          <p:cNvPr id="3" name="矢印: 右 2">
            <a:extLst>
              <a:ext uri="{FF2B5EF4-FFF2-40B4-BE49-F238E27FC236}">
                <a16:creationId xmlns:a16="http://schemas.microsoft.com/office/drawing/2014/main" id="{496C115B-24BA-541A-E724-706E57B22E01}"/>
              </a:ext>
            </a:extLst>
          </p:cNvPr>
          <p:cNvSpPr/>
          <p:nvPr/>
        </p:nvSpPr>
        <p:spPr>
          <a:xfrm>
            <a:off x="3845859" y="4988859"/>
            <a:ext cx="497541" cy="322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C10F62AB-9164-A657-8ACC-FBB50F3F0D20}"/>
              </a:ext>
            </a:extLst>
          </p:cNvPr>
          <p:cNvSpPr/>
          <p:nvPr/>
        </p:nvSpPr>
        <p:spPr>
          <a:xfrm rot="10800000">
            <a:off x="3812240" y="5306669"/>
            <a:ext cx="497541" cy="322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24BA8E91-C22E-2295-F4B9-6BA5FC62AA48}"/>
              </a:ext>
            </a:extLst>
          </p:cNvPr>
          <p:cNvSpPr/>
          <p:nvPr/>
        </p:nvSpPr>
        <p:spPr>
          <a:xfrm>
            <a:off x="7882219" y="4988860"/>
            <a:ext cx="497541" cy="322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33CA8132-E29F-9CB6-F377-34CAEEAAC165}"/>
              </a:ext>
            </a:extLst>
          </p:cNvPr>
          <p:cNvSpPr/>
          <p:nvPr/>
        </p:nvSpPr>
        <p:spPr>
          <a:xfrm rot="10800000">
            <a:off x="7848600" y="5306670"/>
            <a:ext cx="497541" cy="322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BF25316-E080-78E9-1D15-8D61F4F93B54}"/>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23286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kumimoji="1" lang="ja-JP" altLang="en-US" sz="4000" dirty="0"/>
              <a:t>事例から見えること　　</a:t>
            </a:r>
            <a:r>
              <a:rPr kumimoji="1" lang="ja-JP" altLang="en-US" sz="2800" dirty="0"/>
              <a:t>　</a:t>
            </a:r>
            <a:endParaRPr kumimoji="1" lang="ja-JP" altLang="en-US" sz="4000" dirty="0"/>
          </a:p>
        </p:txBody>
      </p:sp>
      <p:sp>
        <p:nvSpPr>
          <p:cNvPr id="5" name="正方形/長方形 4">
            <a:extLst>
              <a:ext uri="{FF2B5EF4-FFF2-40B4-BE49-F238E27FC236}">
                <a16:creationId xmlns:a16="http://schemas.microsoft.com/office/drawing/2014/main" id="{73230513-271B-4220-8A72-A4C27EEDE17A}"/>
              </a:ext>
            </a:extLst>
          </p:cNvPr>
          <p:cNvSpPr/>
          <p:nvPr/>
        </p:nvSpPr>
        <p:spPr>
          <a:xfrm>
            <a:off x="196789" y="963661"/>
            <a:ext cx="11746396" cy="55634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t>・利用者から「地元で働きたい」との希望がある</a:t>
            </a:r>
            <a:endParaRPr kumimoji="1" lang="en-US" altLang="ja-JP" sz="2400" dirty="0"/>
          </a:p>
          <a:p>
            <a:r>
              <a:rPr kumimoji="1" lang="ja-JP" altLang="en-US" sz="2400" dirty="0"/>
              <a:t>　ミクロレベルでの利用者ニーズに気づき、かなえてあげたい</a:t>
            </a:r>
            <a:endParaRPr kumimoji="1" lang="en-US" altLang="ja-JP" sz="2400" dirty="0"/>
          </a:p>
          <a:p>
            <a:endParaRPr kumimoji="1" lang="en-US" altLang="ja-JP" sz="2400" dirty="0"/>
          </a:p>
          <a:p>
            <a:r>
              <a:rPr kumimoji="1" lang="ja-JP" altLang="en-US" sz="2400" dirty="0"/>
              <a:t>・中小企業が多く「就労先の開拓が難しい」「地元での体験実習の場が少ない」</a:t>
            </a:r>
            <a:endParaRPr kumimoji="1" lang="en-US" altLang="ja-JP" sz="2400" dirty="0"/>
          </a:p>
          <a:p>
            <a:r>
              <a:rPr kumimoji="1" lang="ja-JP" altLang="en-US" sz="2400" dirty="0"/>
              <a:t>　社会的な阻害因子・・・地域課題の発見（メゾレベル）</a:t>
            </a:r>
            <a:endParaRPr kumimoji="1" lang="en-US" altLang="ja-JP" sz="2400" dirty="0"/>
          </a:p>
          <a:p>
            <a:endParaRPr kumimoji="1" lang="en-US" altLang="ja-JP" sz="2400" dirty="0"/>
          </a:p>
          <a:p>
            <a:r>
              <a:rPr kumimoji="1" lang="ja-JP" altLang="en-US" sz="2400" dirty="0"/>
              <a:t>・行政や商工会議所の協力を得て、職場実習の場を増やすところから取り組む</a:t>
            </a:r>
            <a:endParaRPr kumimoji="1" lang="en-US" altLang="ja-JP" sz="2400" dirty="0"/>
          </a:p>
          <a:p>
            <a:endParaRPr kumimoji="1" lang="en-US" altLang="ja-JP" sz="2400" dirty="0"/>
          </a:p>
          <a:p>
            <a:r>
              <a:rPr kumimoji="1" lang="ja-JP" altLang="en-US" sz="2400" dirty="0"/>
              <a:t>・今後、（例えば）職場実習を継続的に受けてくれた企業に、感謝状を出す、補助金を出すなどの施策に展開（マクロレベル）</a:t>
            </a:r>
            <a:endParaRPr kumimoji="1" lang="en-US" altLang="ja-JP" sz="2400" dirty="0"/>
          </a:p>
          <a:p>
            <a:endParaRPr kumimoji="1" lang="en-US" altLang="ja-JP" sz="2400" dirty="0"/>
          </a:p>
          <a:p>
            <a:endParaRPr kumimoji="1" lang="en-US" altLang="ja-JP" sz="2400" dirty="0"/>
          </a:p>
          <a:p>
            <a:endParaRPr kumimoji="1" lang="en-US" altLang="ja-JP" sz="2400" dirty="0"/>
          </a:p>
        </p:txBody>
      </p:sp>
      <p:sp>
        <p:nvSpPr>
          <p:cNvPr id="6" name="テキスト ボックス 5">
            <a:extLst>
              <a:ext uri="{FF2B5EF4-FFF2-40B4-BE49-F238E27FC236}">
                <a16:creationId xmlns:a16="http://schemas.microsoft.com/office/drawing/2014/main" id="{BBD93610-1541-95F1-9931-015E5F655A66}"/>
              </a:ext>
            </a:extLst>
          </p:cNvPr>
          <p:cNvSpPr txBox="1"/>
          <p:nvPr/>
        </p:nvSpPr>
        <p:spPr>
          <a:xfrm>
            <a:off x="1694329" y="5434638"/>
            <a:ext cx="2084294" cy="919401"/>
          </a:xfrm>
          <a:prstGeom prst="roundRect">
            <a:avLst/>
          </a:prstGeom>
          <a:solidFill>
            <a:srgbClr val="FFFF00"/>
          </a:solidFill>
          <a:ln>
            <a:solidFill>
              <a:schemeClr val="tx1"/>
            </a:solidFill>
          </a:ln>
        </p:spPr>
        <p:txBody>
          <a:bodyPr wrap="square" rtlCol="0">
            <a:spAutoFit/>
          </a:bodyPr>
          <a:lstStyle/>
          <a:p>
            <a:pPr algn="ctr"/>
            <a:r>
              <a:rPr kumimoji="1" lang="ja-JP" altLang="en-US" sz="2400" dirty="0"/>
              <a:t>ミクロレベル</a:t>
            </a:r>
            <a:endParaRPr kumimoji="1" lang="en-US" altLang="ja-JP" sz="2400" dirty="0"/>
          </a:p>
          <a:p>
            <a:pPr algn="ctr"/>
            <a:r>
              <a:rPr kumimoji="1" lang="ja-JP" altLang="en-US" sz="2400" dirty="0"/>
              <a:t>（個別）</a:t>
            </a:r>
          </a:p>
        </p:txBody>
      </p:sp>
      <p:sp>
        <p:nvSpPr>
          <p:cNvPr id="7" name="矢印: 右 6">
            <a:extLst>
              <a:ext uri="{FF2B5EF4-FFF2-40B4-BE49-F238E27FC236}">
                <a16:creationId xmlns:a16="http://schemas.microsoft.com/office/drawing/2014/main" id="{DFC9ACBA-BAAA-1136-E476-8B9555273169}"/>
              </a:ext>
            </a:extLst>
          </p:cNvPr>
          <p:cNvSpPr/>
          <p:nvPr/>
        </p:nvSpPr>
        <p:spPr>
          <a:xfrm>
            <a:off x="3872753" y="5732973"/>
            <a:ext cx="497541" cy="322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E98C55A-30B9-2CD7-E0C3-37B6A44C7F37}"/>
              </a:ext>
            </a:extLst>
          </p:cNvPr>
          <p:cNvSpPr txBox="1"/>
          <p:nvPr/>
        </p:nvSpPr>
        <p:spPr>
          <a:xfrm>
            <a:off x="4464424" y="5434638"/>
            <a:ext cx="2084294" cy="919401"/>
          </a:xfrm>
          <a:prstGeom prst="roundRect">
            <a:avLst/>
          </a:prstGeom>
          <a:solidFill>
            <a:srgbClr val="FFFF00"/>
          </a:solidFill>
          <a:ln>
            <a:solidFill>
              <a:schemeClr val="tx1"/>
            </a:solidFill>
          </a:ln>
        </p:spPr>
        <p:txBody>
          <a:bodyPr wrap="square" rtlCol="0">
            <a:spAutoFit/>
          </a:bodyPr>
          <a:lstStyle/>
          <a:p>
            <a:pPr algn="ctr"/>
            <a:r>
              <a:rPr kumimoji="1" lang="ja-JP" altLang="en-US" sz="2400" dirty="0"/>
              <a:t>メゾレベル</a:t>
            </a:r>
            <a:endParaRPr kumimoji="1" lang="en-US" altLang="ja-JP" sz="2400" dirty="0"/>
          </a:p>
          <a:p>
            <a:pPr algn="ctr"/>
            <a:r>
              <a:rPr kumimoji="1" lang="ja-JP" altLang="en-US" sz="2400" dirty="0"/>
              <a:t>（地域）</a:t>
            </a:r>
          </a:p>
        </p:txBody>
      </p:sp>
      <p:sp>
        <p:nvSpPr>
          <p:cNvPr id="11" name="矢印: 右 10">
            <a:extLst>
              <a:ext uri="{FF2B5EF4-FFF2-40B4-BE49-F238E27FC236}">
                <a16:creationId xmlns:a16="http://schemas.microsoft.com/office/drawing/2014/main" id="{A47CFCC3-3694-2634-071E-9D0FA8BACCB7}"/>
              </a:ext>
            </a:extLst>
          </p:cNvPr>
          <p:cNvSpPr/>
          <p:nvPr/>
        </p:nvSpPr>
        <p:spPr>
          <a:xfrm>
            <a:off x="6642848" y="5732973"/>
            <a:ext cx="497541" cy="322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376E37B-3069-2B73-A3D3-5CCB1B488397}"/>
              </a:ext>
            </a:extLst>
          </p:cNvPr>
          <p:cNvSpPr txBox="1"/>
          <p:nvPr/>
        </p:nvSpPr>
        <p:spPr>
          <a:xfrm>
            <a:off x="7234519" y="5434638"/>
            <a:ext cx="2084294" cy="919401"/>
          </a:xfrm>
          <a:prstGeom prst="roundRect">
            <a:avLst/>
          </a:prstGeom>
          <a:solidFill>
            <a:srgbClr val="FFFF00"/>
          </a:solidFill>
          <a:ln>
            <a:solidFill>
              <a:schemeClr val="tx1"/>
            </a:solidFill>
          </a:ln>
        </p:spPr>
        <p:txBody>
          <a:bodyPr wrap="square" rtlCol="0">
            <a:spAutoFit/>
          </a:bodyPr>
          <a:lstStyle/>
          <a:p>
            <a:pPr algn="ctr"/>
            <a:r>
              <a:rPr kumimoji="1" lang="ja-JP" altLang="en-US" sz="2400" dirty="0"/>
              <a:t>マクロレベル</a:t>
            </a:r>
            <a:endParaRPr kumimoji="1" lang="en-US" altLang="ja-JP" sz="2400" dirty="0"/>
          </a:p>
          <a:p>
            <a:pPr algn="ctr"/>
            <a:r>
              <a:rPr kumimoji="1" lang="ja-JP" altLang="en-US" sz="2400" dirty="0"/>
              <a:t>（政策）</a:t>
            </a:r>
          </a:p>
        </p:txBody>
      </p:sp>
      <p:sp>
        <p:nvSpPr>
          <p:cNvPr id="3" name="テキスト ボックス 2">
            <a:extLst>
              <a:ext uri="{FF2B5EF4-FFF2-40B4-BE49-F238E27FC236}">
                <a16:creationId xmlns:a16="http://schemas.microsoft.com/office/drawing/2014/main" id="{D652D97F-EB9E-1794-1B6F-F7CAAAF1FF5E}"/>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188254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ja-JP" altLang="en-US" sz="4000" dirty="0"/>
              <a:t>演習ワークシートの見方</a:t>
            </a:r>
            <a:r>
              <a:rPr kumimoji="1" lang="ja-JP" altLang="en-US" sz="4000" dirty="0"/>
              <a:t>　</a:t>
            </a:r>
          </a:p>
        </p:txBody>
      </p:sp>
      <p:sp>
        <p:nvSpPr>
          <p:cNvPr id="4" name="正方形/長方形 3">
            <a:extLst>
              <a:ext uri="{FF2B5EF4-FFF2-40B4-BE49-F238E27FC236}">
                <a16:creationId xmlns:a16="http://schemas.microsoft.com/office/drawing/2014/main" id="{7C6A931E-0F4E-4BE3-ABDB-C4CFAB68D834}"/>
              </a:ext>
            </a:extLst>
          </p:cNvPr>
          <p:cNvSpPr/>
          <p:nvPr/>
        </p:nvSpPr>
        <p:spPr>
          <a:xfrm>
            <a:off x="268941" y="958645"/>
            <a:ext cx="7750669" cy="5619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nSpc>
                <a:spcPct val="150000"/>
              </a:lnSpc>
              <a:buFont typeface="Wingdings" panose="05000000000000000000" pitchFamily="2" charset="2"/>
              <a:buChar char="Ø"/>
            </a:pPr>
            <a:r>
              <a:rPr kumimoji="1" lang="ja-JP" altLang="en-US" sz="2400" dirty="0"/>
              <a:t>多職種及び地域連携に関する演習ワークシートが事前課題として出されていると思います。</a:t>
            </a:r>
            <a:endParaRPr kumimoji="1" lang="en-US" altLang="ja-JP" sz="2400" dirty="0"/>
          </a:p>
          <a:p>
            <a:pPr marL="342900" indent="-342900">
              <a:lnSpc>
                <a:spcPct val="150000"/>
              </a:lnSpc>
              <a:buFont typeface="Wingdings" panose="05000000000000000000" pitchFamily="2" charset="2"/>
              <a:buChar char="Ø"/>
            </a:pPr>
            <a:endParaRPr kumimoji="1" lang="en-US" altLang="ja-JP" sz="2400" dirty="0"/>
          </a:p>
          <a:p>
            <a:pPr marL="342900" indent="-342900">
              <a:lnSpc>
                <a:spcPct val="150000"/>
              </a:lnSpc>
              <a:buFont typeface="Wingdings" panose="05000000000000000000" pitchFamily="2" charset="2"/>
              <a:buChar char="Ø"/>
            </a:pPr>
            <a:r>
              <a:rPr kumimoji="1" lang="ja-JP" altLang="en-US" sz="2400" dirty="0"/>
              <a:t>ワークシートを記載するにあたって、どのような見方をしていけばよいのか一緒に考えていきましょう。</a:t>
            </a:r>
            <a:endParaRPr kumimoji="1" lang="en-US" altLang="ja-JP" sz="2400" dirty="0"/>
          </a:p>
        </p:txBody>
      </p:sp>
      <p:pic>
        <p:nvPicPr>
          <p:cNvPr id="5" name="図 4">
            <a:extLst>
              <a:ext uri="{FF2B5EF4-FFF2-40B4-BE49-F238E27FC236}">
                <a16:creationId xmlns:a16="http://schemas.microsoft.com/office/drawing/2014/main" id="{674B07DC-5941-01A9-399C-815432DD7B9B}"/>
              </a:ext>
            </a:extLst>
          </p:cNvPr>
          <p:cNvPicPr>
            <a:picLocks noChangeAspect="1"/>
          </p:cNvPicPr>
          <p:nvPr/>
        </p:nvPicPr>
        <p:blipFill>
          <a:blip r:embed="rId2"/>
          <a:stretch>
            <a:fillRect/>
          </a:stretch>
        </p:blipFill>
        <p:spPr>
          <a:xfrm>
            <a:off x="8288613" y="1175657"/>
            <a:ext cx="3634446" cy="5402564"/>
          </a:xfrm>
          <a:prstGeom prst="rect">
            <a:avLst/>
          </a:prstGeom>
        </p:spPr>
      </p:pic>
      <p:sp>
        <p:nvSpPr>
          <p:cNvPr id="3" name="テキスト ボックス 2">
            <a:extLst>
              <a:ext uri="{FF2B5EF4-FFF2-40B4-BE49-F238E27FC236}">
                <a16:creationId xmlns:a16="http://schemas.microsoft.com/office/drawing/2014/main" id="{3E8DFF80-A017-39D4-6111-E49AD856F817}"/>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407473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ja-JP" altLang="en-US" sz="4000" dirty="0"/>
              <a:t>演習ワークシートの見方</a:t>
            </a:r>
            <a:r>
              <a:rPr kumimoji="1" lang="ja-JP" altLang="en-US" sz="4000" dirty="0"/>
              <a:t>　</a:t>
            </a:r>
          </a:p>
        </p:txBody>
      </p:sp>
      <p:pic>
        <p:nvPicPr>
          <p:cNvPr id="6" name="図 5">
            <a:extLst>
              <a:ext uri="{FF2B5EF4-FFF2-40B4-BE49-F238E27FC236}">
                <a16:creationId xmlns:a16="http://schemas.microsoft.com/office/drawing/2014/main" id="{FBE191EF-07E5-9FF8-D742-11912B9EF4F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7917" y="1874583"/>
            <a:ext cx="8471647" cy="3248300"/>
          </a:xfrm>
          <a:prstGeom prst="rect">
            <a:avLst/>
          </a:prstGeom>
        </p:spPr>
      </p:pic>
      <p:sp>
        <p:nvSpPr>
          <p:cNvPr id="7" name="テキスト ボックス 6">
            <a:extLst>
              <a:ext uri="{FF2B5EF4-FFF2-40B4-BE49-F238E27FC236}">
                <a16:creationId xmlns:a16="http://schemas.microsoft.com/office/drawing/2014/main" id="{D67F5C52-97D1-C21A-881F-3539AD55E7DE}"/>
              </a:ext>
            </a:extLst>
          </p:cNvPr>
          <p:cNvSpPr txBox="1"/>
          <p:nvPr/>
        </p:nvSpPr>
        <p:spPr>
          <a:xfrm>
            <a:off x="8888506" y="1874583"/>
            <a:ext cx="2985248" cy="1938992"/>
          </a:xfrm>
          <a:prstGeom prst="wedgeRectCallout">
            <a:avLst>
              <a:gd name="adj1" fmla="val -70338"/>
              <a:gd name="adj2" fmla="val 39757"/>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まずは「連携」ですね。</a:t>
            </a:r>
            <a:endParaRPr kumimoji="1" lang="en-US" altLang="ja-JP" sz="2000" dirty="0"/>
          </a:p>
          <a:p>
            <a:r>
              <a:rPr kumimoji="1" lang="ja-JP" altLang="en-US" sz="2000" dirty="0"/>
              <a:t>相談支援専門員以外の、他の関係機関との連携はしたことがありますか。個別支援の場面で考えてみましょう。</a:t>
            </a:r>
          </a:p>
        </p:txBody>
      </p:sp>
      <p:sp>
        <p:nvSpPr>
          <p:cNvPr id="8" name="テキスト ボックス 7">
            <a:extLst>
              <a:ext uri="{FF2B5EF4-FFF2-40B4-BE49-F238E27FC236}">
                <a16:creationId xmlns:a16="http://schemas.microsoft.com/office/drawing/2014/main" id="{531B7C40-9B7F-4677-759F-D35AA05DC997}"/>
              </a:ext>
            </a:extLst>
          </p:cNvPr>
          <p:cNvSpPr txBox="1"/>
          <p:nvPr/>
        </p:nvSpPr>
        <p:spPr>
          <a:xfrm>
            <a:off x="8888506" y="4442971"/>
            <a:ext cx="2985248" cy="1938992"/>
          </a:xfrm>
          <a:prstGeom prst="wedgeRectCallout">
            <a:avLst>
              <a:gd name="adj1" fmla="val -70788"/>
              <a:gd name="adj2" fmla="val -26192"/>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連携の必要性を感じた場合、どこと連携したかったか。何らかの理由で、連携できていない方は、何故できていないか言語化してみましょう。</a:t>
            </a:r>
          </a:p>
        </p:txBody>
      </p:sp>
      <p:sp>
        <p:nvSpPr>
          <p:cNvPr id="3" name="テキスト ボックス 2">
            <a:extLst>
              <a:ext uri="{FF2B5EF4-FFF2-40B4-BE49-F238E27FC236}">
                <a16:creationId xmlns:a16="http://schemas.microsoft.com/office/drawing/2014/main" id="{10BAE5C0-29AE-AF0F-6C3A-02A29536044F}"/>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5957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0C52FEA-F9E9-3E64-14AA-4433DA22C34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18246" y="2410843"/>
            <a:ext cx="8255056" cy="2189911"/>
          </a:xfrm>
          <a:prstGeom prst="rect">
            <a:avLst/>
          </a:prstGeom>
        </p:spPr>
      </p:pic>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ja-JP" altLang="en-US" sz="4000" dirty="0"/>
              <a:t>演習ワークシートの見方</a:t>
            </a:r>
            <a:r>
              <a:rPr kumimoji="1" lang="ja-JP" altLang="en-US" sz="4000" dirty="0"/>
              <a:t>　</a:t>
            </a:r>
          </a:p>
        </p:txBody>
      </p:sp>
      <p:sp>
        <p:nvSpPr>
          <p:cNvPr id="7" name="テキスト ボックス 6">
            <a:extLst>
              <a:ext uri="{FF2B5EF4-FFF2-40B4-BE49-F238E27FC236}">
                <a16:creationId xmlns:a16="http://schemas.microsoft.com/office/drawing/2014/main" id="{D67F5C52-97D1-C21A-881F-3539AD55E7DE}"/>
              </a:ext>
            </a:extLst>
          </p:cNvPr>
          <p:cNvSpPr txBox="1"/>
          <p:nvPr/>
        </p:nvSpPr>
        <p:spPr>
          <a:xfrm>
            <a:off x="8888506" y="1874583"/>
            <a:ext cx="2985248" cy="1631216"/>
          </a:xfrm>
          <a:prstGeom prst="wedgeRectCallout">
            <a:avLst>
              <a:gd name="adj1" fmla="val -70338"/>
              <a:gd name="adj2" fmla="val 39757"/>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相談支援専門員との連携は必須なので、連携の内容について言語化してください。個別支援の場面で考えてみましょう。</a:t>
            </a:r>
          </a:p>
        </p:txBody>
      </p:sp>
      <p:sp>
        <p:nvSpPr>
          <p:cNvPr id="8" name="テキスト ボックス 7">
            <a:extLst>
              <a:ext uri="{FF2B5EF4-FFF2-40B4-BE49-F238E27FC236}">
                <a16:creationId xmlns:a16="http://schemas.microsoft.com/office/drawing/2014/main" id="{531B7C40-9B7F-4677-759F-D35AA05DC997}"/>
              </a:ext>
            </a:extLst>
          </p:cNvPr>
          <p:cNvSpPr txBox="1"/>
          <p:nvPr/>
        </p:nvSpPr>
        <p:spPr>
          <a:xfrm>
            <a:off x="8888506" y="4442971"/>
            <a:ext cx="2985248" cy="1631216"/>
          </a:xfrm>
          <a:prstGeom prst="wedgeRectCallout">
            <a:avLst>
              <a:gd name="adj1" fmla="val -72139"/>
              <a:gd name="adj2" fmla="val -60815"/>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何らかの理由で、相談支援専門員との連携すらできていない方は、何故できていないか言語化してみましょう。</a:t>
            </a:r>
          </a:p>
        </p:txBody>
      </p:sp>
      <p:sp>
        <p:nvSpPr>
          <p:cNvPr id="3" name="テキスト ボックス 2">
            <a:extLst>
              <a:ext uri="{FF2B5EF4-FFF2-40B4-BE49-F238E27FC236}">
                <a16:creationId xmlns:a16="http://schemas.microsoft.com/office/drawing/2014/main" id="{724CD57C-C2A4-9C6B-4CBF-0C046D6B39C6}"/>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328704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CCBD8B4-EAEB-8F03-BC4D-36E93329773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96663" y="2445683"/>
            <a:ext cx="8367146" cy="2516281"/>
          </a:xfrm>
          <a:prstGeom prst="rect">
            <a:avLst/>
          </a:prstGeom>
        </p:spPr>
      </p:pic>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ja-JP" altLang="en-US" sz="4000" dirty="0"/>
              <a:t>演習ワークシートの見方</a:t>
            </a:r>
            <a:r>
              <a:rPr kumimoji="1" lang="ja-JP" altLang="en-US" sz="4000" dirty="0"/>
              <a:t>　</a:t>
            </a:r>
          </a:p>
        </p:txBody>
      </p:sp>
      <p:sp>
        <p:nvSpPr>
          <p:cNvPr id="7" name="テキスト ボックス 6">
            <a:extLst>
              <a:ext uri="{FF2B5EF4-FFF2-40B4-BE49-F238E27FC236}">
                <a16:creationId xmlns:a16="http://schemas.microsoft.com/office/drawing/2014/main" id="{D67F5C52-97D1-C21A-881F-3539AD55E7DE}"/>
              </a:ext>
            </a:extLst>
          </p:cNvPr>
          <p:cNvSpPr txBox="1"/>
          <p:nvPr/>
        </p:nvSpPr>
        <p:spPr>
          <a:xfrm>
            <a:off x="8861612" y="860633"/>
            <a:ext cx="2985248" cy="3170099"/>
          </a:xfrm>
          <a:prstGeom prst="wedgeRectCallout">
            <a:avLst>
              <a:gd name="adj1" fmla="val -73041"/>
              <a:gd name="adj2" fmla="val 36788"/>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サービス（支援）提供が開始されてからは、日々の様子を最も把握できるのはサービス（支援）提供事業所です。ニーズや状況の変化に気づいたとき、相談支援専門員と連携し、場合によってはサービス担当者会議を要請できていますか？</a:t>
            </a:r>
          </a:p>
        </p:txBody>
      </p:sp>
      <p:sp>
        <p:nvSpPr>
          <p:cNvPr id="8" name="テキスト ボックス 7">
            <a:extLst>
              <a:ext uri="{FF2B5EF4-FFF2-40B4-BE49-F238E27FC236}">
                <a16:creationId xmlns:a16="http://schemas.microsoft.com/office/drawing/2014/main" id="{531B7C40-9B7F-4677-759F-D35AA05DC997}"/>
              </a:ext>
            </a:extLst>
          </p:cNvPr>
          <p:cNvSpPr txBox="1"/>
          <p:nvPr/>
        </p:nvSpPr>
        <p:spPr>
          <a:xfrm>
            <a:off x="8861612" y="4316505"/>
            <a:ext cx="2985248" cy="2246769"/>
          </a:xfrm>
          <a:prstGeom prst="wedgeRectCallout">
            <a:avLst>
              <a:gd name="adj1" fmla="val -71688"/>
              <a:gd name="adj2" fmla="val -40271"/>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何らかの理由で、できていない場合は、開催したほうが良かった事例はありますか。その時誰を呼んで話したかったですか。何故できなかったか言語化してみましょう。</a:t>
            </a:r>
          </a:p>
        </p:txBody>
      </p:sp>
      <p:sp>
        <p:nvSpPr>
          <p:cNvPr id="3" name="テキスト ボックス 2">
            <a:extLst>
              <a:ext uri="{FF2B5EF4-FFF2-40B4-BE49-F238E27FC236}">
                <a16:creationId xmlns:a16="http://schemas.microsoft.com/office/drawing/2014/main" id="{09DA6143-FF0A-9E1D-10F3-EDB5AC9F946D}"/>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143352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51D4E2-AEF7-B3A1-092F-7BEAD051BE9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8953" y="2381249"/>
            <a:ext cx="8333470" cy="2246769"/>
          </a:xfrm>
          <a:prstGeom prst="rect">
            <a:avLst/>
          </a:prstGeom>
        </p:spPr>
      </p:pic>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ja-JP" altLang="en-US" sz="4000" dirty="0"/>
              <a:t>演習ワークシートの見方</a:t>
            </a:r>
            <a:r>
              <a:rPr kumimoji="1" lang="ja-JP" altLang="en-US" sz="4000" dirty="0"/>
              <a:t>　</a:t>
            </a:r>
          </a:p>
        </p:txBody>
      </p:sp>
      <p:sp>
        <p:nvSpPr>
          <p:cNvPr id="7" name="テキスト ボックス 6">
            <a:extLst>
              <a:ext uri="{FF2B5EF4-FFF2-40B4-BE49-F238E27FC236}">
                <a16:creationId xmlns:a16="http://schemas.microsoft.com/office/drawing/2014/main" id="{D67F5C52-97D1-C21A-881F-3539AD55E7DE}"/>
              </a:ext>
            </a:extLst>
          </p:cNvPr>
          <p:cNvSpPr txBox="1"/>
          <p:nvPr/>
        </p:nvSpPr>
        <p:spPr>
          <a:xfrm>
            <a:off x="8861612" y="1667457"/>
            <a:ext cx="2985248" cy="1938992"/>
          </a:xfrm>
          <a:prstGeom prst="wedgeRectCallout">
            <a:avLst>
              <a:gd name="adj1" fmla="val -73041"/>
              <a:gd name="adj2" fmla="val 36788"/>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ここからは、自立支援協議会に関するワークになります。事業所の関係者が参加している場合は「間接的に参加」していることになります。</a:t>
            </a:r>
          </a:p>
        </p:txBody>
      </p:sp>
      <p:sp>
        <p:nvSpPr>
          <p:cNvPr id="8" name="テキスト ボックス 7">
            <a:extLst>
              <a:ext uri="{FF2B5EF4-FFF2-40B4-BE49-F238E27FC236}">
                <a16:creationId xmlns:a16="http://schemas.microsoft.com/office/drawing/2014/main" id="{531B7C40-9B7F-4677-759F-D35AA05DC997}"/>
              </a:ext>
            </a:extLst>
          </p:cNvPr>
          <p:cNvSpPr txBox="1"/>
          <p:nvPr/>
        </p:nvSpPr>
        <p:spPr>
          <a:xfrm>
            <a:off x="8861612" y="4498437"/>
            <a:ext cx="2985248" cy="1938992"/>
          </a:xfrm>
          <a:prstGeom prst="wedgeRectCallout">
            <a:avLst>
              <a:gd name="adj1" fmla="val -69436"/>
              <a:gd name="adj2" fmla="val -60131"/>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何らかの理由で、できていない場合は、何故なのか言語化してみましょう。</a:t>
            </a:r>
            <a:endParaRPr kumimoji="1" lang="en-US" altLang="ja-JP" sz="2000" dirty="0"/>
          </a:p>
          <a:p>
            <a:r>
              <a:rPr kumimoji="1" lang="ja-JP" altLang="en-US" sz="2000" dirty="0"/>
              <a:t>協議会の内容は市町村の</a:t>
            </a:r>
            <a:r>
              <a:rPr kumimoji="1" lang="en-US" altLang="ja-JP" sz="2000" dirty="0"/>
              <a:t>HP</a:t>
            </a:r>
            <a:r>
              <a:rPr kumimoji="1" lang="ja-JP" altLang="en-US" sz="2000" dirty="0"/>
              <a:t>に掲載されています。ご存知ですか。</a:t>
            </a:r>
          </a:p>
        </p:txBody>
      </p:sp>
      <p:sp>
        <p:nvSpPr>
          <p:cNvPr id="3" name="テキスト ボックス 2">
            <a:extLst>
              <a:ext uri="{FF2B5EF4-FFF2-40B4-BE49-F238E27FC236}">
                <a16:creationId xmlns:a16="http://schemas.microsoft.com/office/drawing/2014/main" id="{FA7E4A21-3AB0-B1E9-DEC0-C9350E2A8987}"/>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368050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73A85B5-0444-508A-1FF8-0EB2BF7E0C3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5139" y="1949099"/>
            <a:ext cx="8093433" cy="3443172"/>
          </a:xfrm>
          <a:prstGeom prst="rect">
            <a:avLst/>
          </a:prstGeom>
        </p:spPr>
      </p:pic>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ja-JP" altLang="en-US" sz="4000" dirty="0"/>
              <a:t>演習ワークシートの見方</a:t>
            </a:r>
            <a:r>
              <a:rPr kumimoji="1" lang="ja-JP" altLang="en-US" sz="4000" dirty="0"/>
              <a:t>　</a:t>
            </a:r>
          </a:p>
        </p:txBody>
      </p:sp>
      <p:sp>
        <p:nvSpPr>
          <p:cNvPr id="7" name="テキスト ボックス 6">
            <a:extLst>
              <a:ext uri="{FF2B5EF4-FFF2-40B4-BE49-F238E27FC236}">
                <a16:creationId xmlns:a16="http://schemas.microsoft.com/office/drawing/2014/main" id="{D67F5C52-97D1-C21A-881F-3539AD55E7DE}"/>
              </a:ext>
            </a:extLst>
          </p:cNvPr>
          <p:cNvSpPr txBox="1"/>
          <p:nvPr/>
        </p:nvSpPr>
        <p:spPr>
          <a:xfrm>
            <a:off x="8861612" y="1949099"/>
            <a:ext cx="2985248" cy="1323439"/>
          </a:xfrm>
          <a:prstGeom prst="wedgeRectCallout">
            <a:avLst>
              <a:gd name="adj1" fmla="val -73041"/>
              <a:gd name="adj2" fmla="val 36788"/>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事業所の関係者が報告している場合は「間接的に報告」していることになります。</a:t>
            </a:r>
          </a:p>
        </p:txBody>
      </p:sp>
      <p:sp>
        <p:nvSpPr>
          <p:cNvPr id="8" name="テキスト ボックス 7">
            <a:extLst>
              <a:ext uri="{FF2B5EF4-FFF2-40B4-BE49-F238E27FC236}">
                <a16:creationId xmlns:a16="http://schemas.microsoft.com/office/drawing/2014/main" id="{531B7C40-9B7F-4677-759F-D35AA05DC997}"/>
              </a:ext>
            </a:extLst>
          </p:cNvPr>
          <p:cNvSpPr txBox="1"/>
          <p:nvPr/>
        </p:nvSpPr>
        <p:spPr>
          <a:xfrm>
            <a:off x="8861612" y="4498437"/>
            <a:ext cx="2985248" cy="1323439"/>
          </a:xfrm>
          <a:prstGeom prst="wedgeRectCallout">
            <a:avLst>
              <a:gd name="adj1" fmla="val -69436"/>
              <a:gd name="adj2" fmla="val -60131"/>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あなたが「これって地域の課題ではないかな」と思われるものにはどのようなものがありますか。</a:t>
            </a:r>
          </a:p>
        </p:txBody>
      </p:sp>
      <p:sp>
        <p:nvSpPr>
          <p:cNvPr id="3" name="テキスト ボックス 2">
            <a:extLst>
              <a:ext uri="{FF2B5EF4-FFF2-40B4-BE49-F238E27FC236}">
                <a16:creationId xmlns:a16="http://schemas.microsoft.com/office/drawing/2014/main" id="{B87BA249-F692-20E9-A812-B66C9F01D68A}"/>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366149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kumimoji="1" lang="ja-JP" altLang="en-US" sz="4000" dirty="0"/>
              <a:t>おわりに</a:t>
            </a:r>
          </a:p>
        </p:txBody>
      </p:sp>
      <p:sp>
        <p:nvSpPr>
          <p:cNvPr id="5" name="正方形/長方形 4">
            <a:extLst>
              <a:ext uri="{FF2B5EF4-FFF2-40B4-BE49-F238E27FC236}">
                <a16:creationId xmlns:a16="http://schemas.microsoft.com/office/drawing/2014/main" id="{73230513-271B-4220-8A72-A4C27EEDE17A}"/>
              </a:ext>
            </a:extLst>
          </p:cNvPr>
          <p:cNvSpPr/>
          <p:nvPr/>
        </p:nvSpPr>
        <p:spPr>
          <a:xfrm>
            <a:off x="196789" y="963661"/>
            <a:ext cx="11746396" cy="55634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t>・各サービス（支援）事業所は、自らが地域の社会資源です。</a:t>
            </a:r>
            <a:endParaRPr kumimoji="1" lang="en-US" altLang="ja-JP" sz="2400" dirty="0"/>
          </a:p>
          <a:p>
            <a:endParaRPr kumimoji="1" lang="en-US" altLang="ja-JP" sz="2400" dirty="0"/>
          </a:p>
          <a:p>
            <a:r>
              <a:rPr kumimoji="1" lang="ja-JP" altLang="en-US" sz="2400" dirty="0"/>
              <a:t>・利用者のニーズに応じて、「できること」の枠を広げていき、事業所として成長することが、地域の社会資源を豊かにし、利用者の自己実現につながります。</a:t>
            </a:r>
            <a:endParaRPr kumimoji="1" lang="en-US" altLang="ja-JP" sz="2400" dirty="0"/>
          </a:p>
          <a:p>
            <a:endParaRPr kumimoji="1" lang="en-US" altLang="ja-JP" sz="2400" dirty="0"/>
          </a:p>
          <a:p>
            <a:r>
              <a:rPr kumimoji="1" lang="ja-JP" altLang="en-US" sz="2400" dirty="0"/>
              <a:t>・自分の事業所の殻を破れますか？</a:t>
            </a:r>
            <a:endParaRPr kumimoji="1" lang="en-US" altLang="ja-JP" sz="2400" dirty="0"/>
          </a:p>
          <a:p>
            <a:endParaRPr kumimoji="1" lang="en-US" altLang="ja-JP" sz="2400" dirty="0"/>
          </a:p>
          <a:p>
            <a:endParaRPr kumimoji="1" lang="en-US" altLang="ja-JP" sz="2400" dirty="0"/>
          </a:p>
          <a:p>
            <a:endParaRPr kumimoji="1" lang="en-US" altLang="ja-JP" sz="2400" dirty="0"/>
          </a:p>
          <a:p>
            <a:endParaRPr kumimoji="1" lang="en-US" altLang="ja-JP" sz="2400" dirty="0"/>
          </a:p>
          <a:p>
            <a:endParaRPr kumimoji="1" lang="en-US" altLang="ja-JP" sz="2400" dirty="0"/>
          </a:p>
          <a:p>
            <a:endParaRPr kumimoji="1" lang="en-US" altLang="ja-JP" sz="2400" dirty="0"/>
          </a:p>
        </p:txBody>
      </p:sp>
      <p:pic>
        <p:nvPicPr>
          <p:cNvPr id="3074" name="Picture 2" descr="自分の殻を破る人のイラスト | かわいいフリー素材集 いらすとや">
            <a:extLst>
              <a:ext uri="{FF2B5EF4-FFF2-40B4-BE49-F238E27FC236}">
                <a16:creationId xmlns:a16="http://schemas.microsoft.com/office/drawing/2014/main" id="{F2DFC325-BEC3-AD8D-D55C-DCDFA08EB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202" y="3098135"/>
            <a:ext cx="3064669"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649A556D-3E3F-07C7-8E3A-C284FE87367D}"/>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341568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E373CF-877F-47E6-9D56-6933DFDE69A5}"/>
              </a:ext>
            </a:extLst>
          </p:cNvPr>
          <p:cNvSpPr txBox="1"/>
          <p:nvPr/>
        </p:nvSpPr>
        <p:spPr>
          <a:xfrm>
            <a:off x="527323" y="827101"/>
            <a:ext cx="5980064" cy="4401205"/>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サビ児管が所属する</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障害者支援施設</a:t>
            </a:r>
            <a:endParaRPr kumimoji="1" lang="en-US" altLang="ja-JP"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障害福祉サービス事業所</a:t>
            </a:r>
            <a:endParaRPr kumimoji="1" lang="en-US" altLang="ja-JP"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障害児入所施設</a:t>
            </a:r>
            <a:endParaRPr kumimoji="1" lang="en-US" altLang="ja-JP"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障害児通所支援事業所</a:t>
            </a:r>
            <a:endParaRPr kumimoji="1" lang="en-US" altLang="ja-JP"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864A73C1-7DFE-4705-A019-E4B3BF5F836B}"/>
              </a:ext>
            </a:extLst>
          </p:cNvPr>
          <p:cNvSpPr txBox="1"/>
          <p:nvPr/>
        </p:nvSpPr>
        <p:spPr>
          <a:xfrm>
            <a:off x="7893011" y="2534182"/>
            <a:ext cx="3731009" cy="1861006"/>
          </a:xfrm>
          <a:prstGeom prst="ellipse">
            <a:avLst/>
          </a:prstGeom>
          <a:solidFill>
            <a:srgbClr val="00B0F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地域の</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社会資源</a:t>
            </a:r>
          </a:p>
        </p:txBody>
      </p:sp>
      <p:pic>
        <p:nvPicPr>
          <p:cNvPr id="8" name="Picture 2" descr="いろいろな矢印のイラスト | かわいいフリー素材集 いらすとや">
            <a:extLst>
              <a:ext uri="{FF2B5EF4-FFF2-40B4-BE49-F238E27FC236}">
                <a16:creationId xmlns:a16="http://schemas.microsoft.com/office/drawing/2014/main" id="{414B7694-B16B-472B-A156-21F8B8F08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625" y="2614332"/>
            <a:ext cx="1781145" cy="170070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69308184-BBBE-40E7-9AB2-424FD53221DB}"/>
              </a:ext>
            </a:extLst>
          </p:cNvPr>
          <p:cNvSpPr txBox="1"/>
          <p:nvPr/>
        </p:nvSpPr>
        <p:spPr>
          <a:xfrm>
            <a:off x="2530058" y="5394383"/>
            <a:ext cx="8154353"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目指すところは地域共生社会</a:t>
            </a:r>
          </a:p>
        </p:txBody>
      </p:sp>
      <p:sp>
        <p:nvSpPr>
          <p:cNvPr id="10" name="スライド番号プレースホルダー 9">
            <a:extLst>
              <a:ext uri="{FF2B5EF4-FFF2-40B4-BE49-F238E27FC236}">
                <a16:creationId xmlns:a16="http://schemas.microsoft.com/office/drawing/2014/main" id="{FF7FFEB9-8A50-49FB-A306-59561FEEA52E}"/>
              </a:ext>
            </a:extLst>
          </p:cNvPr>
          <p:cNvSpPr>
            <a:spLocks noGrp="1"/>
          </p:cNvSpPr>
          <p:nvPr>
            <p:ph type="sldNum" sz="quarter" idx="12"/>
          </p:nvPr>
        </p:nvSpPr>
        <p:spPr/>
        <p:txBody>
          <a:bodyPr/>
          <a:lstStyle/>
          <a:p>
            <a:fld id="{B2DC25EE-239B-4C5F-AAD1-255A7D5F1EE2}" type="slidenum">
              <a:rPr lang="en-US" smtClean="0"/>
              <a:t>3</a:t>
            </a:fld>
            <a:endParaRPr lang="en-US"/>
          </a:p>
        </p:txBody>
      </p:sp>
      <p:sp>
        <p:nvSpPr>
          <p:cNvPr id="11" name="テキスト ボックス 10">
            <a:extLst>
              <a:ext uri="{FF2B5EF4-FFF2-40B4-BE49-F238E27FC236}">
                <a16:creationId xmlns:a16="http://schemas.microsoft.com/office/drawing/2014/main" id="{FA9F3366-9E92-46BE-8E71-72AF2F21287B}"/>
              </a:ext>
            </a:extLst>
          </p:cNvPr>
          <p:cNvSpPr txBox="1"/>
          <p:nvPr/>
        </p:nvSpPr>
        <p:spPr>
          <a:xfrm>
            <a:off x="7223356" y="297475"/>
            <a:ext cx="3914479" cy="1938992"/>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民生委員</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社会福祉協議会</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学校</a:t>
            </a:r>
          </a:p>
        </p:txBody>
      </p:sp>
    </p:spTree>
    <p:extLst>
      <p:ext uri="{BB962C8B-B14F-4D97-AF65-F5344CB8AC3E}">
        <p14:creationId xmlns:p14="http://schemas.microsoft.com/office/powerpoint/2010/main" val="4594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AEE1EF-E994-4B42-83FF-86A12BB89FC0}"/>
              </a:ext>
            </a:extLst>
          </p:cNvPr>
          <p:cNvSpPr>
            <a:spLocks noGrp="1"/>
          </p:cNvSpPr>
          <p:nvPr>
            <p:ph type="sldNum" sz="quarter" idx="12"/>
          </p:nvPr>
        </p:nvSpPr>
        <p:spPr/>
        <p:txBody>
          <a:bodyPr/>
          <a:lstStyle/>
          <a:p>
            <a:fld id="{B2DC25EE-239B-4C5F-AAD1-255A7D5F1EE2}" type="slidenum">
              <a:rPr lang="en-US" smtClean="0"/>
              <a:t>30</a:t>
            </a:fld>
            <a:endParaRPr lang="en-US"/>
          </a:p>
        </p:txBody>
      </p:sp>
      <p:sp>
        <p:nvSpPr>
          <p:cNvPr id="4" name="Rectangle 7">
            <a:extLst>
              <a:ext uri="{FF2B5EF4-FFF2-40B4-BE49-F238E27FC236}">
                <a16:creationId xmlns:a16="http://schemas.microsoft.com/office/drawing/2014/main" id="{E2A336F0-EC29-4E02-9A0D-C2471E905DDE}"/>
              </a:ext>
            </a:extLst>
          </p:cNvPr>
          <p:cNvSpPr>
            <a:spLocks/>
          </p:cNvSpPr>
          <p:nvPr/>
        </p:nvSpPr>
        <p:spPr bwMode="auto">
          <a:xfrm>
            <a:off x="620101" y="875098"/>
            <a:ext cx="5631287" cy="500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市町村</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協議会</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基幹相談支援センター</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地域生活支援拠点</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相談支援事業所</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サービス（支援）事業所</a:t>
            </a:r>
          </a:p>
        </p:txBody>
      </p:sp>
      <p:sp>
        <p:nvSpPr>
          <p:cNvPr id="5" name="Rectangle 7">
            <a:extLst>
              <a:ext uri="{FF2B5EF4-FFF2-40B4-BE49-F238E27FC236}">
                <a16:creationId xmlns:a16="http://schemas.microsoft.com/office/drawing/2014/main" id="{3432173B-70F3-458D-94B6-20A20026A971}"/>
              </a:ext>
            </a:extLst>
          </p:cNvPr>
          <p:cNvSpPr>
            <a:spLocks/>
          </p:cNvSpPr>
          <p:nvPr/>
        </p:nvSpPr>
        <p:spPr bwMode="auto">
          <a:xfrm>
            <a:off x="8098118" y="809356"/>
            <a:ext cx="3950446" cy="500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一丸となって、</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地域の障害児者</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を支える！</a:t>
            </a:r>
          </a:p>
        </p:txBody>
      </p:sp>
      <p:sp>
        <p:nvSpPr>
          <p:cNvPr id="6" name="右中かっこ 5">
            <a:extLst>
              <a:ext uri="{FF2B5EF4-FFF2-40B4-BE49-F238E27FC236}">
                <a16:creationId xmlns:a16="http://schemas.microsoft.com/office/drawing/2014/main" id="{F9C1B5E1-8859-4721-8FE1-88ECAF9C6B88}"/>
              </a:ext>
            </a:extLst>
          </p:cNvPr>
          <p:cNvSpPr/>
          <p:nvPr/>
        </p:nvSpPr>
        <p:spPr>
          <a:xfrm>
            <a:off x="5934635" y="1529976"/>
            <a:ext cx="681318" cy="3687483"/>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 name="Picture 4" descr="好きな色で作れる矢印のフリーラスト素材">
            <a:extLst>
              <a:ext uri="{FF2B5EF4-FFF2-40B4-BE49-F238E27FC236}">
                <a16:creationId xmlns:a16="http://schemas.microsoft.com/office/drawing/2014/main" id="{19CB7AEB-3A03-4D87-8BC1-9E8E463147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727091" y="2989001"/>
            <a:ext cx="1122087" cy="76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5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699ECE-5AB1-4E4E-B627-E43EE5C921F3}"/>
              </a:ext>
            </a:extLst>
          </p:cNvPr>
          <p:cNvSpPr txBox="1"/>
          <p:nvPr/>
        </p:nvSpPr>
        <p:spPr>
          <a:xfrm>
            <a:off x="1385666" y="1188719"/>
            <a:ext cx="10747717" cy="1323439"/>
          </a:xfrm>
          <a:prstGeom prst="rect">
            <a:avLst/>
          </a:prstGeom>
          <a:noFill/>
        </p:spPr>
        <p:txBody>
          <a:bodyPr wrap="square" rtlCol="0">
            <a:spAutoFit/>
          </a:bodyPr>
          <a:lstStyle/>
          <a:p>
            <a:r>
              <a:rPr kumimoji="1" lang="ja-JP" altLang="en-US" sz="4000" b="1" dirty="0">
                <a:latin typeface="Meiryo UI" panose="020B0604030504040204" pitchFamily="50" charset="-128"/>
                <a:ea typeface="Meiryo UI" panose="020B0604030504040204" pitchFamily="50" charset="-128"/>
              </a:rPr>
              <a:t>障害があってもなくても、住みなれた地域で</a:t>
            </a:r>
            <a:endParaRPr kumimoji="1" lang="en-US" altLang="ja-JP" sz="4000" b="1" dirty="0">
              <a:latin typeface="Meiryo UI" panose="020B0604030504040204" pitchFamily="50" charset="-128"/>
              <a:ea typeface="Meiryo UI" panose="020B0604030504040204" pitchFamily="50" charset="-128"/>
            </a:endParaRPr>
          </a:p>
          <a:p>
            <a:r>
              <a:rPr kumimoji="1" lang="ja-JP" altLang="en-US" sz="4000" b="1" dirty="0">
                <a:latin typeface="Meiryo UI" panose="020B0604030504040204" pitchFamily="50" charset="-128"/>
                <a:ea typeface="Meiryo UI" panose="020B0604030504040204" pitchFamily="50" charset="-128"/>
              </a:rPr>
              <a:t>安心して暮らせるまちづくりを目指しましょう！</a:t>
            </a:r>
          </a:p>
        </p:txBody>
      </p:sp>
      <p:sp>
        <p:nvSpPr>
          <p:cNvPr id="3" name="テキスト ボックス 2">
            <a:extLst>
              <a:ext uri="{FF2B5EF4-FFF2-40B4-BE49-F238E27FC236}">
                <a16:creationId xmlns:a16="http://schemas.microsoft.com/office/drawing/2014/main" id="{56247B90-D7D4-4F7C-8CEB-F3BD605F3DDE}"/>
              </a:ext>
            </a:extLst>
          </p:cNvPr>
          <p:cNvSpPr txBox="1"/>
          <p:nvPr/>
        </p:nvSpPr>
        <p:spPr>
          <a:xfrm>
            <a:off x="1385666" y="3022404"/>
            <a:ext cx="9748913" cy="1323439"/>
          </a:xfrm>
          <a:prstGeom prst="rect">
            <a:avLst/>
          </a:prstGeom>
          <a:noFill/>
        </p:spPr>
        <p:txBody>
          <a:bodyPr wrap="square" rtlCol="0">
            <a:spAutoFit/>
          </a:bodyPr>
          <a:lstStyle/>
          <a:p>
            <a:r>
              <a:rPr kumimoji="1" lang="ja-JP" altLang="en-US" sz="4000" b="1" dirty="0">
                <a:latin typeface="Meiryo UI" panose="020B0604030504040204" pitchFamily="50" charset="-128"/>
                <a:ea typeface="Meiryo UI" panose="020B0604030504040204" pitchFamily="50" charset="-128"/>
              </a:rPr>
              <a:t>そのために</a:t>
            </a:r>
            <a:endParaRPr kumimoji="1" lang="en-US" altLang="ja-JP" sz="4000" b="1" dirty="0">
              <a:latin typeface="Meiryo UI" panose="020B0604030504040204" pitchFamily="50" charset="-128"/>
              <a:ea typeface="Meiryo UI" panose="020B0604030504040204" pitchFamily="50" charset="-128"/>
            </a:endParaRPr>
          </a:p>
          <a:p>
            <a:r>
              <a:rPr kumimoji="1" lang="ja-JP" altLang="en-US" sz="4000" b="1" dirty="0">
                <a:latin typeface="Meiryo UI" panose="020B0604030504040204" pitchFamily="50" charset="-128"/>
                <a:ea typeface="Meiryo UI" panose="020B0604030504040204" pitchFamily="50" charset="-128"/>
              </a:rPr>
              <a:t>各市町村で取り組んでいること</a:t>
            </a:r>
          </a:p>
        </p:txBody>
      </p:sp>
      <p:sp>
        <p:nvSpPr>
          <p:cNvPr id="4" name="テキスト ボックス 3">
            <a:extLst>
              <a:ext uri="{FF2B5EF4-FFF2-40B4-BE49-F238E27FC236}">
                <a16:creationId xmlns:a16="http://schemas.microsoft.com/office/drawing/2014/main" id="{743E4E54-6222-4A99-9EBA-629A76A7C6EC}"/>
              </a:ext>
            </a:extLst>
          </p:cNvPr>
          <p:cNvSpPr txBox="1"/>
          <p:nvPr/>
        </p:nvSpPr>
        <p:spPr>
          <a:xfrm>
            <a:off x="1385666" y="4956712"/>
            <a:ext cx="9748913" cy="707886"/>
          </a:xfrm>
          <a:prstGeom prst="rect">
            <a:avLst/>
          </a:prstGeom>
          <a:noFill/>
        </p:spPr>
        <p:txBody>
          <a:bodyPr wrap="square" rtlCol="0">
            <a:spAutoFit/>
          </a:bodyPr>
          <a:lstStyle/>
          <a:p>
            <a:r>
              <a:rPr kumimoji="1" lang="ja-JP" altLang="en-US"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地域生活支援拠点</a:t>
            </a:r>
            <a:endParaRPr kumimoji="1" lang="en-US" altLang="ja-JP"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4D25BBB-DBEC-4898-9183-45682EF9A9BF}"/>
              </a:ext>
            </a:extLst>
          </p:cNvPr>
          <p:cNvSpPr>
            <a:spLocks noGrp="1"/>
          </p:cNvSpPr>
          <p:nvPr>
            <p:ph type="sldNum" sz="quarter" idx="12"/>
          </p:nvPr>
        </p:nvSpPr>
        <p:spPr/>
        <p:txBody>
          <a:bodyPr/>
          <a:lstStyle/>
          <a:p>
            <a:fld id="{B2DC25EE-239B-4C5F-AAD1-255A7D5F1EE2}" type="slidenum">
              <a:rPr lang="en-US" smtClean="0"/>
              <a:t>4</a:t>
            </a:fld>
            <a:endParaRPr lang="en-US"/>
          </a:p>
        </p:txBody>
      </p:sp>
    </p:spTree>
    <p:extLst>
      <p:ext uri="{BB962C8B-B14F-4D97-AF65-F5344CB8AC3E}">
        <p14:creationId xmlns:p14="http://schemas.microsoft.com/office/powerpoint/2010/main" val="176438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1649609" y="2846447"/>
            <a:ext cx="4409376" cy="3643992"/>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a:defRPr/>
            </a:pPr>
            <a:endParaRPr kumimoji="1" lang="ja-JP" altLang="en-US" sz="1662">
              <a:solidFill>
                <a:prstClr val="white"/>
              </a:solidFill>
              <a:latin typeface="Arial"/>
              <a:ea typeface="ＭＳ Ｐゴシック"/>
            </a:endParaRPr>
          </a:p>
        </p:txBody>
      </p:sp>
      <p:sp>
        <p:nvSpPr>
          <p:cNvPr id="101" name="角丸四角形 100"/>
          <p:cNvSpPr/>
          <p:nvPr/>
        </p:nvSpPr>
        <p:spPr>
          <a:xfrm>
            <a:off x="6171042" y="2846447"/>
            <a:ext cx="4405935" cy="3643992"/>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a:defRPr/>
            </a:pPr>
            <a:endParaRPr kumimoji="1" lang="ja-JP" altLang="en-US" sz="1662">
              <a:solidFill>
                <a:prstClr val="white"/>
              </a:solidFill>
              <a:latin typeface="Arial"/>
              <a:ea typeface="ＭＳ Ｐゴシック"/>
            </a:endParaRPr>
          </a:p>
        </p:txBody>
      </p:sp>
      <p:sp>
        <p:nvSpPr>
          <p:cNvPr id="13" name="フローチャート : 判断 12"/>
          <p:cNvSpPr/>
          <p:nvPr/>
        </p:nvSpPr>
        <p:spPr>
          <a:xfrm>
            <a:off x="6623985" y="3579327"/>
            <a:ext cx="3441777" cy="2331945"/>
          </a:xfrm>
          <a:prstGeom prst="flowChartDecision">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endParaRPr kumimoji="1" lang="ja-JP" altLang="en-US" sz="1108">
              <a:solidFill>
                <a:prstClr val="white"/>
              </a:solidFill>
              <a:latin typeface="Arial"/>
              <a:ea typeface="ＭＳ Ｐゴシック"/>
            </a:endParaRPr>
          </a:p>
        </p:txBody>
      </p:sp>
      <p:sp>
        <p:nvSpPr>
          <p:cNvPr id="56" name="角丸四角形 55"/>
          <p:cNvSpPr/>
          <p:nvPr/>
        </p:nvSpPr>
        <p:spPr>
          <a:xfrm>
            <a:off x="1576135" y="903182"/>
            <a:ext cx="9000850" cy="930565"/>
          </a:xfrm>
          <a:prstGeom prst="roundRect">
            <a:avLst>
              <a:gd name="adj" fmla="val 9949"/>
            </a:avLst>
          </a:prstGeom>
          <a:solidFill>
            <a:srgbClr val="FFFFFF"/>
          </a:solidFill>
          <a:ln w="3175" cap="flat" cmpd="sng" algn="ctr">
            <a:solidFill>
              <a:schemeClr val="tx2">
                <a:lumMod val="75000"/>
              </a:schemeClr>
            </a:solidFill>
            <a:prstDash val="solid"/>
          </a:ln>
          <a:effectLst>
            <a:outerShdw blurRad="50800" dist="38100" dir="2700000" algn="tl" rotWithShape="0">
              <a:prstClr val="black">
                <a:alpha val="40000"/>
              </a:prstClr>
            </a:outerShdw>
          </a:effectLst>
        </p:spPr>
        <p:txBody>
          <a:bodyPr lIns="84315" tIns="42160" rIns="84315" bIns="42160" anchor="t"/>
          <a:lstStyle/>
          <a:p>
            <a:pPr indent="152237" defTabSz="844083" eaLnBrk="0" hangingPunct="0">
              <a:defRPr/>
            </a:pPr>
            <a:r>
              <a:rPr lang="ja-JP" altLang="en-US" sz="1662" kern="0" dirty="0">
                <a:solidFill>
                  <a:srgbClr val="333399">
                    <a:lumMod val="50000"/>
                  </a:srgbClr>
                </a:solidFill>
                <a:latin typeface="HGPｺﾞｼｯｸM" pitchFamily="50" charset="-128"/>
                <a:ea typeface="HGPｺﾞｼｯｸM" pitchFamily="50" charset="-128"/>
              </a:rPr>
              <a:t>障害者の重度化・高齢化や「親亡き後」を見据え、</a:t>
            </a:r>
            <a:r>
              <a:rPr lang="ja-JP" altLang="en-US" sz="1662" kern="0" dirty="0">
                <a:solidFill>
                  <a:srgbClr val="333399">
                    <a:lumMod val="50000"/>
                  </a:srgbClr>
                </a:solidFill>
                <a:latin typeface="ＤＦ特太ゴシック体" pitchFamily="49" charset="-128"/>
                <a:ea typeface="ＤＦ特太ゴシック体" pitchFamily="49" charset="-128"/>
              </a:rPr>
              <a:t>居住支援のための機能（相談、体験の機会・場、緊急時の受け入れ・対応、専門性、地域の体制づくり）</a:t>
            </a:r>
            <a:r>
              <a:rPr lang="ja-JP" altLang="en-US" sz="1662" kern="0" dirty="0">
                <a:solidFill>
                  <a:srgbClr val="333399">
                    <a:lumMod val="50000"/>
                  </a:srgbClr>
                </a:solidFill>
                <a:latin typeface="HGPｺﾞｼｯｸM" pitchFamily="50" charset="-128"/>
                <a:ea typeface="HGPｺﾞｼｯｸM" pitchFamily="50" charset="-128"/>
              </a:rPr>
              <a:t>を、地域の実情に応じた創意工夫により整備し、障害者の生活を地域全体で支えるサービス提供体制を構築。</a:t>
            </a:r>
            <a:endParaRPr lang="en-US" altLang="ja-JP" sz="1846" kern="0" dirty="0">
              <a:solidFill>
                <a:srgbClr val="333399">
                  <a:lumMod val="50000"/>
                </a:srgbClr>
              </a:solidFill>
              <a:latin typeface="HGPｺﾞｼｯｸM" pitchFamily="50" charset="-128"/>
              <a:ea typeface="HGPｺﾞｼｯｸM" pitchFamily="50" charset="-128"/>
            </a:endParaRPr>
          </a:p>
        </p:txBody>
      </p:sp>
      <p:sp>
        <p:nvSpPr>
          <p:cNvPr id="108" name="角丸四角形 107"/>
          <p:cNvSpPr/>
          <p:nvPr/>
        </p:nvSpPr>
        <p:spPr>
          <a:xfrm>
            <a:off x="7890708" y="4006676"/>
            <a:ext cx="1135860" cy="327690"/>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923"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pic>
        <p:nvPicPr>
          <p:cNvPr id="121" name="Picture 24" descr="老人ホーム"/>
          <p:cNvPicPr>
            <a:picLocks noChangeAspect="1" noChangeArrowheads="1"/>
          </p:cNvPicPr>
          <p:nvPr/>
        </p:nvPicPr>
        <p:blipFill>
          <a:blip r:embed="rId3" cstate="print"/>
          <a:srcRect/>
          <a:stretch>
            <a:fillRect/>
          </a:stretch>
        </p:blipFill>
        <p:spPr bwMode="auto">
          <a:xfrm>
            <a:off x="7890858" y="3060470"/>
            <a:ext cx="1055429" cy="974243"/>
          </a:xfrm>
          <a:prstGeom prst="rect">
            <a:avLst/>
          </a:prstGeom>
          <a:noFill/>
        </p:spPr>
      </p:pic>
      <p:sp>
        <p:nvSpPr>
          <p:cNvPr id="63" name="テキスト ボックス 221"/>
          <p:cNvSpPr>
            <a:spLocks noChangeArrowheads="1"/>
          </p:cNvSpPr>
          <p:nvPr/>
        </p:nvSpPr>
        <p:spPr bwMode="auto">
          <a:xfrm>
            <a:off x="1592586" y="1879802"/>
            <a:ext cx="9023306" cy="286292"/>
          </a:xfrm>
          <a:prstGeom prst="bevel">
            <a:avLst>
              <a:gd name="adj" fmla="val 12500"/>
            </a:avLst>
          </a:prstGeom>
          <a:noFill/>
          <a:ln w="9525">
            <a:noFill/>
            <a:miter lim="800000"/>
            <a:headEnd/>
            <a:tailEnd/>
          </a:ln>
        </p:spPr>
        <p:txBody>
          <a:bodyPr wrap="none" lIns="0" tIns="0" rIns="0" bIns="0" anchor="ctr"/>
          <a:lstStyle/>
          <a:p>
            <a:pPr defTabSz="1243095">
              <a:defRPr/>
            </a:pPr>
            <a:r>
              <a:rPr lang="ja-JP" altLang="en-US" sz="1477" b="1" kern="0" dirty="0">
                <a:solidFill>
                  <a:srgbClr val="002060"/>
                </a:solidFill>
                <a:latin typeface="Arial" charset="0"/>
                <a:ea typeface="ＤＨＰ特太ゴシック体" pitchFamily="2" charset="-128"/>
              </a:rPr>
              <a:t>●地域生活支援拠点等の整備手法（イメージ）</a:t>
            </a:r>
            <a:r>
              <a:rPr lang="en-US" altLang="ja-JP" sz="1108" b="1" u="sng" kern="0" dirty="0">
                <a:solidFill>
                  <a:srgbClr val="002060"/>
                </a:solidFill>
                <a:latin typeface="ＭＳ Ｐゴシック"/>
                <a:ea typeface="ＭＳ Ｐゴシック"/>
              </a:rPr>
              <a:t>※</a:t>
            </a:r>
            <a:r>
              <a:rPr lang="ja-JP" altLang="en-US" sz="1108" b="1" u="sng" kern="0" dirty="0">
                <a:solidFill>
                  <a:srgbClr val="002060"/>
                </a:solidFill>
                <a:latin typeface="ＭＳ Ｐゴシック"/>
                <a:ea typeface="ＭＳ Ｐゴシック"/>
              </a:rPr>
              <a:t>あくまで参考例であり、これにとらわれず地域の実情に応じた整備を行うものとする。</a:t>
            </a:r>
          </a:p>
        </p:txBody>
      </p:sp>
      <p:sp>
        <p:nvSpPr>
          <p:cNvPr id="64" name="コンテンツ プレースホルダ 2"/>
          <p:cNvSpPr txBox="1">
            <a:spLocks/>
          </p:cNvSpPr>
          <p:nvPr/>
        </p:nvSpPr>
        <p:spPr bwMode="auto">
          <a:xfrm>
            <a:off x="1592590" y="2232976"/>
            <a:ext cx="8932807" cy="380539"/>
          </a:xfrm>
          <a:prstGeom prst="rect">
            <a:avLst/>
          </a:prstGeom>
          <a:solidFill>
            <a:srgbClr val="FFCCFF">
              <a:alpha val="74902"/>
            </a:srgbClr>
          </a:solidFill>
          <a:ln w="19050" cmpd="dbl">
            <a:solidFill>
              <a:schemeClr val="tx2">
                <a:lumMod val="50000"/>
              </a:schemeClr>
            </a:solidFill>
            <a:prstDash val="dashDot"/>
            <a:headEnd/>
            <a:tailEnd/>
          </a:ln>
        </p:spPr>
        <p:style>
          <a:lnRef idx="2">
            <a:schemeClr val="accent1"/>
          </a:lnRef>
          <a:fillRef idx="1">
            <a:schemeClr val="lt1"/>
          </a:fillRef>
          <a:effectRef idx="0">
            <a:schemeClr val="accent1"/>
          </a:effectRef>
          <a:fontRef idx="minor">
            <a:schemeClr val="dk1"/>
          </a:fontRef>
        </p:style>
        <p:txBody>
          <a:bodyPr lIns="84315" tIns="42160" rIns="84315" bIns="42160" anchor="ctr"/>
          <a:lstStyle/>
          <a:p>
            <a:pPr algn="ctr" defTabSz="844083">
              <a:defRPr/>
            </a:pPr>
            <a:r>
              <a:rPr kumimoji="1" lang="ja-JP" altLang="en-US" sz="1477" b="1" dirty="0">
                <a:solidFill>
                  <a:srgbClr val="1F497D">
                    <a:lumMod val="75000"/>
                  </a:srgbClr>
                </a:solidFill>
                <a:latin typeface="ＭＳ Ｐゴシック" panose="020B0600070205080204" pitchFamily="50" charset="-128"/>
                <a:ea typeface="ＭＳ Ｐゴシック"/>
              </a:rPr>
              <a:t>各地域のニーズ、既存のサービスの整備状況など各地域の個別の状況に応じ、</a:t>
            </a:r>
            <a:r>
              <a:rPr kumimoji="1" lang="ja-JP" altLang="en-US" sz="1477" b="1" u="sng" dirty="0">
                <a:solidFill>
                  <a:srgbClr val="1F497D">
                    <a:lumMod val="75000"/>
                  </a:srgbClr>
                </a:solidFill>
                <a:highlight>
                  <a:srgbClr val="FFFF00"/>
                </a:highlight>
                <a:latin typeface="ＭＳ Ｐゴシック" panose="020B0600070205080204" pitchFamily="50" charset="-128"/>
                <a:ea typeface="ＭＳ Ｐゴシック"/>
              </a:rPr>
              <a:t>協議会等を活用</a:t>
            </a:r>
            <a:r>
              <a:rPr kumimoji="1" lang="ja-JP" altLang="en-US" sz="1477" b="1" dirty="0">
                <a:solidFill>
                  <a:srgbClr val="1F497D">
                    <a:lumMod val="75000"/>
                  </a:srgbClr>
                </a:solidFill>
                <a:latin typeface="ＭＳ Ｐゴシック" panose="020B0600070205080204" pitchFamily="50" charset="-128"/>
                <a:ea typeface="ＭＳ Ｐゴシック"/>
              </a:rPr>
              <a:t>して検討。</a:t>
            </a:r>
            <a:endParaRPr kumimoji="1" lang="en-US" altLang="ja-JP" sz="1477" b="1" dirty="0">
              <a:solidFill>
                <a:srgbClr val="1F497D">
                  <a:lumMod val="75000"/>
                </a:srgbClr>
              </a:solidFill>
              <a:latin typeface="ＭＳ Ｐゴシック" panose="020B0600070205080204" pitchFamily="50" charset="-128"/>
              <a:ea typeface="ＭＳ Ｐゴシック"/>
            </a:endParaRPr>
          </a:p>
        </p:txBody>
      </p:sp>
      <p:sp>
        <p:nvSpPr>
          <p:cNvPr id="79" name="コンテンツ プレースホルダ 2"/>
          <p:cNvSpPr txBox="1">
            <a:spLocks/>
          </p:cNvSpPr>
          <p:nvPr/>
        </p:nvSpPr>
        <p:spPr bwMode="auto">
          <a:xfrm>
            <a:off x="2506712" y="2717560"/>
            <a:ext cx="2715248" cy="312631"/>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lIns="84315" tIns="42160" rIns="84315" bIns="42160" anchor="ctr"/>
          <a:lstStyle/>
          <a:p>
            <a:pPr algn="ctr" defTabSz="844083">
              <a:defRPr/>
            </a:pPr>
            <a:r>
              <a:rPr kumimoji="1" lang="ja-JP" altLang="en-US" sz="1292" b="1" dirty="0">
                <a:solidFill>
                  <a:schemeClr val="bg1"/>
                </a:solidFill>
                <a:latin typeface="メイリオ" pitchFamily="50" charset="-128"/>
                <a:ea typeface="メイリオ" pitchFamily="50" charset="-128"/>
              </a:rPr>
              <a:t>多機能拠点整備型</a:t>
            </a:r>
            <a:endParaRPr kumimoji="1" lang="en-US" altLang="ja-JP" sz="1292" b="1" dirty="0">
              <a:solidFill>
                <a:schemeClr val="bg1"/>
              </a:solidFill>
              <a:latin typeface="メイリオ" pitchFamily="50" charset="-128"/>
              <a:ea typeface="メイリオ" pitchFamily="50" charset="-128"/>
            </a:endParaRPr>
          </a:p>
        </p:txBody>
      </p:sp>
      <p:sp>
        <p:nvSpPr>
          <p:cNvPr id="52" name="コンテンツ プレースホルダ 2"/>
          <p:cNvSpPr txBox="1">
            <a:spLocks/>
          </p:cNvSpPr>
          <p:nvPr/>
        </p:nvSpPr>
        <p:spPr bwMode="auto">
          <a:xfrm>
            <a:off x="7624793" y="2698284"/>
            <a:ext cx="1440161" cy="338951"/>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lIns="84315" tIns="42160" rIns="84315" bIns="42160" anchor="ctr"/>
          <a:lstStyle/>
          <a:p>
            <a:pPr algn="ctr" defTabSz="844083">
              <a:defRPr/>
            </a:pPr>
            <a:r>
              <a:rPr kumimoji="1" lang="ja-JP" altLang="en-US" sz="1292" b="1" dirty="0">
                <a:solidFill>
                  <a:schemeClr val="bg1"/>
                </a:solidFill>
                <a:latin typeface="メイリオ" pitchFamily="50" charset="-128"/>
                <a:ea typeface="メイリオ" pitchFamily="50" charset="-128"/>
              </a:rPr>
              <a:t>面的整備型</a:t>
            </a:r>
            <a:endParaRPr kumimoji="1" lang="en-US" altLang="ja-JP" sz="1292" b="1" dirty="0">
              <a:solidFill>
                <a:schemeClr val="bg1"/>
              </a:solidFill>
              <a:latin typeface="メイリオ" pitchFamily="50" charset="-128"/>
              <a:ea typeface="メイリオ" pitchFamily="50" charset="-128"/>
            </a:endParaRPr>
          </a:p>
        </p:txBody>
      </p:sp>
      <p:sp>
        <p:nvSpPr>
          <p:cNvPr id="40" name="円/楕円 39"/>
          <p:cNvSpPr/>
          <p:nvPr/>
        </p:nvSpPr>
        <p:spPr>
          <a:xfrm rot="16200000">
            <a:off x="2909512" y="2488234"/>
            <a:ext cx="1986033" cy="3722262"/>
          </a:xfrm>
          <a:prstGeom prst="ellipse">
            <a:avLst/>
          </a:prstGeom>
          <a:solidFill>
            <a:srgbClr val="66FF66">
              <a:alpha val="45098"/>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a:defRPr/>
            </a:pPr>
            <a:endParaRPr kumimoji="1" lang="ja-JP" altLang="en-US" sz="1662">
              <a:solidFill>
                <a:prstClr val="white"/>
              </a:solidFill>
              <a:latin typeface="Arial"/>
              <a:ea typeface="ＭＳ Ｐゴシック"/>
            </a:endParaRPr>
          </a:p>
        </p:txBody>
      </p:sp>
      <p:sp>
        <p:nvSpPr>
          <p:cNvPr id="94" name="角丸四角形 93"/>
          <p:cNvSpPr/>
          <p:nvPr/>
        </p:nvSpPr>
        <p:spPr>
          <a:xfrm>
            <a:off x="1699854" y="3630948"/>
            <a:ext cx="1205693" cy="375702"/>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sp>
        <p:nvSpPr>
          <p:cNvPr id="95" name="角丸四角形 94"/>
          <p:cNvSpPr/>
          <p:nvPr/>
        </p:nvSpPr>
        <p:spPr>
          <a:xfrm>
            <a:off x="3094427" y="3152235"/>
            <a:ext cx="1427281" cy="375702"/>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96" name="角丸四角形 95"/>
          <p:cNvSpPr/>
          <p:nvPr/>
        </p:nvSpPr>
        <p:spPr>
          <a:xfrm>
            <a:off x="4995156" y="3586925"/>
            <a:ext cx="901476"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sp>
        <p:nvSpPr>
          <p:cNvPr id="66" name="テキスト ボックス 65"/>
          <p:cNvSpPr txBox="1"/>
          <p:nvPr/>
        </p:nvSpPr>
        <p:spPr>
          <a:xfrm>
            <a:off x="1649616" y="371433"/>
            <a:ext cx="8859312" cy="398814"/>
          </a:xfrm>
          <a:prstGeom prst="rect">
            <a:avLst/>
          </a:prstGeom>
          <a:ln>
            <a:solidFill>
              <a:srgbClr val="31849B"/>
            </a:solidFill>
          </a:ln>
        </p:spPr>
        <p:style>
          <a:lnRef idx="1">
            <a:schemeClr val="accent5"/>
          </a:lnRef>
          <a:fillRef idx="2">
            <a:schemeClr val="accent5"/>
          </a:fillRef>
          <a:effectRef idx="1">
            <a:schemeClr val="accent5"/>
          </a:effectRef>
          <a:fontRef idx="minor">
            <a:schemeClr val="dk1"/>
          </a:fontRef>
        </p:style>
        <p:txBody>
          <a:bodyPr wrap="square" lIns="84315" tIns="42160" rIns="84315" bIns="42160" rtlCol="0" anchor="ctr" anchorCtr="0">
            <a:noAutofit/>
          </a:bodyPr>
          <a:lstStyle/>
          <a:p>
            <a:pPr algn="ctr" defTabSz="843062">
              <a:defRPr/>
            </a:pPr>
            <a:r>
              <a:rPr kumimoji="1" lang="ja-JP" altLang="en-US" sz="2215" b="1" dirty="0">
                <a:solidFill>
                  <a:srgbClr val="1F497D"/>
                </a:solidFill>
                <a:latin typeface="HG丸ｺﾞｼｯｸM-PRO" pitchFamily="50" charset="-128"/>
                <a:ea typeface="HG丸ｺﾞｼｯｸM-PRO" pitchFamily="50" charset="-128"/>
              </a:rPr>
              <a:t>地域生活支援拠点等の整備について</a:t>
            </a:r>
          </a:p>
        </p:txBody>
      </p:sp>
      <p:pic>
        <p:nvPicPr>
          <p:cNvPr id="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180" y="3768078"/>
            <a:ext cx="1303050" cy="94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正方形/長方形 123"/>
          <p:cNvSpPr/>
          <p:nvPr/>
        </p:nvSpPr>
        <p:spPr>
          <a:xfrm>
            <a:off x="3062315" y="4527307"/>
            <a:ext cx="1528785" cy="53297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グループホーム</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障害者支援施設</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84" name="正方形/長方形 83"/>
          <p:cNvSpPr/>
          <p:nvPr/>
        </p:nvSpPr>
        <p:spPr>
          <a:xfrm>
            <a:off x="4500748" y="4753617"/>
            <a:ext cx="265876" cy="307118"/>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rtlCol="0" anchor="ctr"/>
          <a:lstStyle/>
          <a:p>
            <a:pPr algn="ctr" defTabSz="844083" fontAlgn="base">
              <a:spcBef>
                <a:spcPct val="0"/>
              </a:spcBef>
              <a:spcAft>
                <a:spcPct val="0"/>
              </a:spcAft>
              <a:defRPr/>
            </a:pPr>
            <a:r>
              <a:rPr kumimoji="1" lang="ja-JP" altLang="en-US" sz="923" dirty="0">
                <a:solidFill>
                  <a:srgbClr val="1F497D">
                    <a:lumMod val="50000"/>
                  </a:srgbClr>
                </a:solidFill>
                <a:latin typeface="HGPｺﾞｼｯｸM" pitchFamily="50" charset="-128"/>
                <a:ea typeface="HGPｺﾞｼｯｸM" pitchFamily="50" charset="-128"/>
              </a:rPr>
              <a:t>等</a:t>
            </a:r>
          </a:p>
        </p:txBody>
      </p:sp>
      <p:sp>
        <p:nvSpPr>
          <p:cNvPr id="85" name="角丸四角形 84"/>
          <p:cNvSpPr/>
          <p:nvPr/>
        </p:nvSpPr>
        <p:spPr>
          <a:xfrm>
            <a:off x="1921105" y="5022793"/>
            <a:ext cx="1173083"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p>
        </p:txBody>
      </p:sp>
      <p:sp>
        <p:nvSpPr>
          <p:cNvPr id="86" name="角丸四角形 85"/>
          <p:cNvSpPr/>
          <p:nvPr/>
        </p:nvSpPr>
        <p:spPr>
          <a:xfrm>
            <a:off x="4468848" y="5110877"/>
            <a:ext cx="1427281"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地域の体制づくり</a:t>
            </a:r>
          </a:p>
        </p:txBody>
      </p:sp>
      <p:pic>
        <p:nvPicPr>
          <p:cNvPr id="87" name="Picture 14" descr="C:\Users\MMVLP\AppData\Local\Microsoft\Windows\Temporary Internet Files\Content.IE5\XKGTVJGM\MC90029092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9948" y="3096656"/>
            <a:ext cx="336972" cy="35175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8" descr="C:\Users\MMVLP\AppData\Local\Microsoft\Windows\Temporary Internet Files\Content.IE5\D72XNR2I\MCj04454420000[1].wmf"/>
          <p:cNvPicPr>
            <a:picLocks noChangeAspect="1" noChangeArrowheads="1"/>
          </p:cNvPicPr>
          <p:nvPr/>
        </p:nvPicPr>
        <p:blipFill>
          <a:blip r:embed="rId6"/>
          <a:srcRect/>
          <a:stretch>
            <a:fillRect/>
          </a:stretch>
        </p:blipFill>
        <p:spPr bwMode="auto">
          <a:xfrm>
            <a:off x="4995119" y="3801639"/>
            <a:ext cx="308908" cy="506409"/>
          </a:xfrm>
          <a:prstGeom prst="rect">
            <a:avLst/>
          </a:prstGeom>
          <a:noFill/>
        </p:spPr>
      </p:pic>
      <p:grpSp>
        <p:nvGrpSpPr>
          <p:cNvPr id="126" name="グループ化 125"/>
          <p:cNvGrpSpPr/>
          <p:nvPr/>
        </p:nvGrpSpPr>
        <p:grpSpPr>
          <a:xfrm>
            <a:off x="2373842" y="5911291"/>
            <a:ext cx="3143253" cy="418865"/>
            <a:chOff x="11391305" y="6084224"/>
            <a:chExt cx="1234313" cy="290307"/>
          </a:xfrm>
        </p:grpSpPr>
        <p:sp>
          <p:nvSpPr>
            <p:cNvPr id="127" name="角丸四角形 126"/>
            <p:cNvSpPr/>
            <p:nvPr/>
          </p:nvSpPr>
          <p:spPr>
            <a:xfrm>
              <a:off x="11442200" y="6084224"/>
              <a:ext cx="1080088" cy="290307"/>
            </a:xfrm>
            <a:prstGeom prst="roundRect">
              <a:avLst>
                <a:gd name="adj" fmla="val 81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kumimoji="1" lang="ja-JP" altLang="en-US" sz="1108" dirty="0">
                <a:solidFill>
                  <a:srgbClr val="000000"/>
                </a:solidFill>
                <a:latin typeface="HGPｺﾞｼｯｸM" panose="020B0600000000000000" pitchFamily="50" charset="-128"/>
                <a:ea typeface="HGPｺﾞｼｯｸM" panose="020B0600000000000000" pitchFamily="50" charset="-128"/>
              </a:endParaRPr>
            </a:p>
          </p:txBody>
        </p:sp>
        <p:sp>
          <p:nvSpPr>
            <p:cNvPr id="128" name="テキスト ボックス 127"/>
            <p:cNvSpPr txBox="1"/>
            <p:nvPr/>
          </p:nvSpPr>
          <p:spPr>
            <a:xfrm>
              <a:off x="11391305" y="6122301"/>
              <a:ext cx="1234313" cy="201804"/>
            </a:xfrm>
            <a:prstGeom prst="rect">
              <a:avLst/>
            </a:prstGeom>
            <a:noFill/>
          </p:spPr>
          <p:txBody>
            <a:bodyPr wrap="square" rtlCol="0">
              <a:spAutoFit/>
            </a:bodyPr>
            <a:lstStyle/>
            <a:p>
              <a:pPr algn="ctr" defTabSz="844083" fontAlgn="base">
                <a:spcBef>
                  <a:spcPct val="0"/>
                </a:spcBef>
                <a:spcAft>
                  <a:spcPct val="0"/>
                </a:spcAft>
                <a:defRPr/>
              </a:pPr>
              <a:r>
                <a:rPr kumimoji="1" lang="ja-JP" altLang="en-US" sz="1292" dirty="0">
                  <a:solidFill>
                    <a:srgbClr val="000000"/>
                  </a:solidFill>
                  <a:latin typeface="HGPｺﾞｼｯｸM" panose="020B0600000000000000" pitchFamily="50" charset="-128"/>
                  <a:ea typeface="HGPｺﾞｼｯｸM" panose="020B0600000000000000" pitchFamily="50" charset="-128"/>
                </a:rPr>
                <a:t>障害福祉サービス・在宅医療等</a:t>
              </a:r>
              <a:endParaRPr kumimoji="1" lang="en-US" altLang="ja-JP" sz="1292" dirty="0">
                <a:solidFill>
                  <a:srgbClr val="000000"/>
                </a:solidFill>
                <a:latin typeface="HGPｺﾞｼｯｸM" panose="020B0600000000000000" pitchFamily="50" charset="-128"/>
                <a:ea typeface="HGPｺﾞｼｯｸM" panose="020B0600000000000000" pitchFamily="50" charset="-128"/>
              </a:endParaRPr>
            </a:p>
          </p:txBody>
        </p:sp>
      </p:grpSp>
      <p:sp>
        <p:nvSpPr>
          <p:cNvPr id="114" name="上下矢印 113"/>
          <p:cNvSpPr/>
          <p:nvPr/>
        </p:nvSpPr>
        <p:spPr>
          <a:xfrm>
            <a:off x="3624175" y="5185979"/>
            <a:ext cx="367333" cy="805912"/>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lIns="84315" tIns="0" rIns="84315" bIns="0" rtlCol="0" anchor="ctr"/>
          <a:lstStyle/>
          <a:p>
            <a:pPr algn="ctr" defTabSz="844083" fontAlgn="base">
              <a:lnSpc>
                <a:spcPts val="1291"/>
              </a:lnSpc>
              <a:spcBef>
                <a:spcPct val="0"/>
              </a:spcBef>
              <a:spcAft>
                <a:spcPct val="0"/>
              </a:spcAft>
              <a:defRPr/>
            </a:pPr>
            <a:endParaRPr kumimoji="1" lang="ja-JP" altLang="en-US" sz="1108" dirty="0">
              <a:solidFill>
                <a:srgbClr val="0070C0"/>
              </a:solidFill>
              <a:latin typeface="ＤＨＰ平成明朝体W7" panose="02020700000000000000" pitchFamily="18" charset="-128"/>
              <a:ea typeface="ＤＨＰ平成明朝体W7" panose="02020700000000000000" pitchFamily="18" charset="-128"/>
              <a:cs typeface="メイリオ" panose="020B0604030504040204" pitchFamily="50" charset="-128"/>
            </a:endParaRPr>
          </a:p>
        </p:txBody>
      </p:sp>
      <p:sp>
        <p:nvSpPr>
          <p:cNvPr id="129" name="正方形/長方形 128"/>
          <p:cNvSpPr/>
          <p:nvPr/>
        </p:nvSpPr>
        <p:spPr>
          <a:xfrm>
            <a:off x="3826714" y="5500786"/>
            <a:ext cx="1351331" cy="254646"/>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rtlCol="0" anchor="ctr"/>
          <a:lstStyle/>
          <a:p>
            <a:pPr algn="ctr" defTabSz="844083" fontAlgn="base">
              <a:spcBef>
                <a:spcPct val="0"/>
              </a:spcBef>
              <a:spcAft>
                <a:spcPct val="0"/>
              </a:spcAft>
              <a:defRPr/>
            </a:pPr>
            <a:r>
              <a:rPr kumimoji="1" lang="ja-JP" altLang="en-US" sz="1108" b="1" u="sng" dirty="0">
                <a:solidFill>
                  <a:prstClr val="black"/>
                </a:solidFill>
                <a:highlight>
                  <a:srgbClr val="FFFF00"/>
                </a:highlight>
                <a:latin typeface="HGPｺﾞｼｯｸM" pitchFamily="50" charset="-128"/>
                <a:ea typeface="HGPｺﾞｼｯｸM" pitchFamily="50" charset="-128"/>
              </a:rPr>
              <a:t>必要に応じて連携</a:t>
            </a:r>
          </a:p>
        </p:txBody>
      </p:sp>
      <p:pic>
        <p:nvPicPr>
          <p:cNvPr id="1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7122" y="4277284"/>
            <a:ext cx="1072397" cy="84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0" descr="C:\Users\MMVLP\AppData\Local\Microsoft\Windows\Temporary Internet Files\Content.IE5\D72XNR2I\MCj02320620000[1].wmf"/>
          <p:cNvPicPr>
            <a:picLocks noChangeAspect="1" noChangeArrowheads="1"/>
          </p:cNvPicPr>
          <p:nvPr/>
        </p:nvPicPr>
        <p:blipFill>
          <a:blip r:embed="rId7"/>
          <a:srcRect/>
          <a:stretch>
            <a:fillRect/>
          </a:stretch>
        </p:blipFill>
        <p:spPr bwMode="auto">
          <a:xfrm>
            <a:off x="2373765" y="3898598"/>
            <a:ext cx="369921" cy="495237"/>
          </a:xfrm>
          <a:prstGeom prst="rect">
            <a:avLst/>
          </a:prstGeom>
          <a:noFill/>
        </p:spPr>
      </p:pic>
      <p:pic>
        <p:nvPicPr>
          <p:cNvPr id="132" name="Picture 18" descr="C:\Users\MMVLP\AppData\Local\Microsoft\Windows\Temporary Internet Files\Content.IE5\D72XNR2I\MCj04454420000[1].wmf"/>
          <p:cNvPicPr>
            <a:picLocks noChangeAspect="1" noChangeArrowheads="1"/>
          </p:cNvPicPr>
          <p:nvPr/>
        </p:nvPicPr>
        <p:blipFill>
          <a:blip r:embed="rId6"/>
          <a:srcRect/>
          <a:stretch>
            <a:fillRect/>
          </a:stretch>
        </p:blipFill>
        <p:spPr bwMode="auto">
          <a:xfrm>
            <a:off x="9619136" y="3894303"/>
            <a:ext cx="609413" cy="999044"/>
          </a:xfrm>
          <a:prstGeom prst="rect">
            <a:avLst/>
          </a:prstGeom>
          <a:noFill/>
        </p:spPr>
      </p:pic>
      <p:sp>
        <p:nvSpPr>
          <p:cNvPr id="109" name="角丸四角形 108"/>
          <p:cNvSpPr/>
          <p:nvPr/>
        </p:nvSpPr>
        <p:spPr>
          <a:xfrm>
            <a:off x="9510996" y="4773370"/>
            <a:ext cx="825138" cy="328529"/>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923"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pic>
        <p:nvPicPr>
          <p:cNvPr id="1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6925" y="5227972"/>
            <a:ext cx="1000313" cy="68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角丸四角形 109"/>
          <p:cNvSpPr/>
          <p:nvPr/>
        </p:nvSpPr>
        <p:spPr>
          <a:xfrm>
            <a:off x="7835016" y="5828046"/>
            <a:ext cx="1135860" cy="327690"/>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923" b="1" kern="0" spc="-92"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143" name="正方形/長方形 142"/>
          <p:cNvSpPr/>
          <p:nvPr/>
        </p:nvSpPr>
        <p:spPr>
          <a:xfrm>
            <a:off x="6171033" y="5000407"/>
            <a:ext cx="1528785" cy="53297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グループホーム</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障害者支援施設</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144" name="正方形/長方形 143"/>
          <p:cNvSpPr/>
          <p:nvPr/>
        </p:nvSpPr>
        <p:spPr>
          <a:xfrm>
            <a:off x="8888933" y="5523998"/>
            <a:ext cx="764393" cy="23186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短期入所　</a:t>
            </a:r>
          </a:p>
        </p:txBody>
      </p:sp>
      <p:sp>
        <p:nvSpPr>
          <p:cNvPr id="145" name="正方形/長方形 144"/>
          <p:cNvSpPr/>
          <p:nvPr/>
        </p:nvSpPr>
        <p:spPr>
          <a:xfrm>
            <a:off x="9176540" y="3685736"/>
            <a:ext cx="1383731" cy="23186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相談支援事業所　</a:t>
            </a:r>
          </a:p>
        </p:txBody>
      </p:sp>
      <p:sp>
        <p:nvSpPr>
          <p:cNvPr id="146" name="正方形/長方形 145"/>
          <p:cNvSpPr/>
          <p:nvPr/>
        </p:nvSpPr>
        <p:spPr>
          <a:xfrm>
            <a:off x="6667520" y="3470979"/>
            <a:ext cx="1383731" cy="23186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日中活動サービス</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事業所　</a:t>
            </a:r>
          </a:p>
        </p:txBody>
      </p:sp>
      <p:sp>
        <p:nvSpPr>
          <p:cNvPr id="147" name="角丸四角形 146"/>
          <p:cNvSpPr/>
          <p:nvPr/>
        </p:nvSpPr>
        <p:spPr>
          <a:xfrm>
            <a:off x="7625988" y="4531976"/>
            <a:ext cx="1427281"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地域の体制づくり</a:t>
            </a:r>
          </a:p>
        </p:txBody>
      </p:sp>
      <p:sp>
        <p:nvSpPr>
          <p:cNvPr id="148" name="角丸四角形 147"/>
          <p:cNvSpPr/>
          <p:nvPr/>
        </p:nvSpPr>
        <p:spPr>
          <a:xfrm>
            <a:off x="6236648" y="3930100"/>
            <a:ext cx="1173083"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p>
        </p:txBody>
      </p:sp>
      <p:pic>
        <p:nvPicPr>
          <p:cNvPr id="41" name="Picture 8" descr="C:\Users\MMVLP\AppData\Local\Microsoft\Windows\Temporary Internet Files\Content.IE5\J4T2SE5U\MC90043711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04358" y="4415372"/>
            <a:ext cx="544461" cy="506132"/>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8291197" y="4893767"/>
            <a:ext cx="1219895" cy="224253"/>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コーディネーター　</a:t>
            </a:r>
          </a:p>
        </p:txBody>
      </p:sp>
      <p:sp>
        <p:nvSpPr>
          <p:cNvPr id="43" name="スライド番号プレースホルダー 1"/>
          <p:cNvSpPr>
            <a:spLocks noGrp="1"/>
          </p:cNvSpPr>
          <p:nvPr>
            <p:ph type="sldNum" sz="quarter" idx="12"/>
          </p:nvPr>
        </p:nvSpPr>
        <p:spPr>
          <a:xfrm>
            <a:off x="8556397" y="6574461"/>
            <a:ext cx="2133600" cy="439615"/>
          </a:xfrm>
        </p:spPr>
        <p:txBody>
          <a:bodyPr/>
          <a:lstStyle/>
          <a:p>
            <a:pPr defTabSz="844083" fontAlgn="base">
              <a:spcBef>
                <a:spcPct val="0"/>
              </a:spcBef>
              <a:spcAft>
                <a:spcPct val="0"/>
              </a:spcAft>
              <a:defRPr/>
            </a:pPr>
            <a:fld id="{F2A1C1E8-9361-4557-9EFC-000E05CD7A25}" type="slidenum">
              <a:rPr kumimoji="1" lang="en-US" altLang="ja-JP" sz="1292">
                <a:solidFill>
                  <a:srgbClr val="000000"/>
                </a:solidFill>
                <a:effectLst/>
                <a:latin typeface="Arial" charset="0"/>
                <a:ea typeface="ＭＳ Ｐゴシック" pitchFamily="50" charset="-128"/>
              </a:rPr>
              <a:pPr defTabSz="844083" fontAlgn="base">
                <a:spcBef>
                  <a:spcPct val="0"/>
                </a:spcBef>
                <a:spcAft>
                  <a:spcPct val="0"/>
                </a:spcAft>
                <a:defRPr/>
              </a:pPr>
              <a:t>5</a:t>
            </a:fld>
            <a:endParaRPr kumimoji="1" lang="en-US" altLang="ja-JP" sz="1292" dirty="0">
              <a:solidFill>
                <a:srgbClr val="000000"/>
              </a:solidFill>
              <a:effectLst/>
              <a:latin typeface="Arial" charset="0"/>
              <a:ea typeface="ＭＳ Ｐゴシック" pitchFamily="50" charset="-128"/>
            </a:endParaRPr>
          </a:p>
        </p:txBody>
      </p:sp>
    </p:spTree>
    <p:extLst>
      <p:ext uri="{BB962C8B-B14F-4D97-AF65-F5344CB8AC3E}">
        <p14:creationId xmlns:p14="http://schemas.microsoft.com/office/powerpoint/2010/main" val="358313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6786" y="225164"/>
            <a:ext cx="7686832" cy="707886"/>
          </a:xfrm>
          <a:prstGeom prst="rect">
            <a:avLst/>
          </a:prstGeom>
        </p:spPr>
        <p:txBody>
          <a:bodyPr wrap="square">
            <a:spAutoFit/>
          </a:bodyPr>
          <a:lstStyle/>
          <a:p>
            <a:pPr>
              <a:defRPr/>
            </a:pPr>
            <a:r>
              <a:rPr lang="ja-JP" altLang="en-US" sz="4000" b="1" dirty="0">
                <a:latin typeface="Meiryo UI" panose="020B0604030504040204" pitchFamily="50" charset="-128"/>
                <a:ea typeface="Meiryo UI" panose="020B0604030504040204" pitchFamily="50" charset="-128"/>
              </a:rPr>
              <a:t>地域生活支援拠点とは・・・</a:t>
            </a:r>
          </a:p>
        </p:txBody>
      </p:sp>
      <p:sp>
        <p:nvSpPr>
          <p:cNvPr id="5" name="正方形/長方形 4"/>
          <p:cNvSpPr/>
          <p:nvPr/>
        </p:nvSpPr>
        <p:spPr>
          <a:xfrm>
            <a:off x="766689" y="1356268"/>
            <a:ext cx="10782886" cy="1077218"/>
          </a:xfrm>
          <a:prstGeom prst="rect">
            <a:avLst/>
          </a:prstGeom>
        </p:spPr>
        <p:txBody>
          <a:bodyPr wrap="square">
            <a:spAutoFit/>
          </a:bodyPr>
          <a:lstStyle/>
          <a:p>
            <a:pPr>
              <a:defRPr/>
            </a:pPr>
            <a:r>
              <a:rPr lang="ja-JP" altLang="en-US" sz="3200" dirty="0">
                <a:latin typeface="Meiryo UI" panose="020B0604030504040204" pitchFamily="50" charset="-128"/>
                <a:ea typeface="Meiryo UI" panose="020B0604030504040204" pitchFamily="50" charset="-128"/>
              </a:rPr>
              <a:t>地域の障害者、障害児、その家族が安心して、地域での生活を継続できるように支えるための</a:t>
            </a:r>
            <a:r>
              <a:rPr lang="ja-JP" altLang="en-US" sz="3200" b="1" u="sng" dirty="0">
                <a:latin typeface="Meiryo UI" panose="020B0604030504040204" pitchFamily="50" charset="-128"/>
                <a:ea typeface="Meiryo UI" panose="020B0604030504040204" pitchFamily="50" charset="-128"/>
              </a:rPr>
              <a:t>仕組み</a:t>
            </a:r>
            <a:endParaRPr lang="en-US" altLang="ja-JP" sz="3200" b="1" u="sng"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8C0F518-6D31-484B-89C7-BCEF0AC6D80A}"/>
              </a:ext>
            </a:extLst>
          </p:cNvPr>
          <p:cNvSpPr txBox="1"/>
          <p:nvPr/>
        </p:nvSpPr>
        <p:spPr>
          <a:xfrm>
            <a:off x="2383419" y="3252276"/>
            <a:ext cx="1999874" cy="735747"/>
          </a:xfrm>
          <a:prstGeom prst="wedgeEllipseCallout">
            <a:avLst>
              <a:gd name="adj1" fmla="val 58173"/>
              <a:gd name="adj2" fmla="val 44682"/>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重度化</a:t>
            </a:r>
          </a:p>
        </p:txBody>
      </p:sp>
      <p:sp>
        <p:nvSpPr>
          <p:cNvPr id="7" name="テキスト ボックス 6">
            <a:extLst>
              <a:ext uri="{FF2B5EF4-FFF2-40B4-BE49-F238E27FC236}">
                <a16:creationId xmlns:a16="http://schemas.microsoft.com/office/drawing/2014/main" id="{D8C0F518-6D31-484B-89C7-BCEF0AC6D80A}"/>
              </a:ext>
            </a:extLst>
          </p:cNvPr>
          <p:cNvSpPr txBox="1"/>
          <p:nvPr/>
        </p:nvSpPr>
        <p:spPr>
          <a:xfrm>
            <a:off x="2465767" y="4376594"/>
            <a:ext cx="1999874" cy="735747"/>
          </a:xfrm>
          <a:prstGeom prst="wedgeEllipseCallout">
            <a:avLst>
              <a:gd name="adj1" fmla="val 53940"/>
              <a:gd name="adj2" fmla="val -22061"/>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高齢化</a:t>
            </a:r>
          </a:p>
        </p:txBody>
      </p:sp>
      <p:sp>
        <p:nvSpPr>
          <p:cNvPr id="8" name="テキスト ボックス 7">
            <a:extLst>
              <a:ext uri="{FF2B5EF4-FFF2-40B4-BE49-F238E27FC236}">
                <a16:creationId xmlns:a16="http://schemas.microsoft.com/office/drawing/2014/main" id="{D8C0F518-6D31-484B-89C7-BCEF0AC6D80A}"/>
              </a:ext>
            </a:extLst>
          </p:cNvPr>
          <p:cNvSpPr txBox="1"/>
          <p:nvPr/>
        </p:nvSpPr>
        <p:spPr>
          <a:xfrm>
            <a:off x="7495461" y="3120280"/>
            <a:ext cx="2307534" cy="735747"/>
          </a:xfrm>
          <a:prstGeom prst="wedgeEllipseCallout">
            <a:avLst>
              <a:gd name="adj1" fmla="val -56304"/>
              <a:gd name="adj2" fmla="val 44682"/>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親なき後</a:t>
            </a:r>
          </a:p>
        </p:txBody>
      </p:sp>
      <p:sp>
        <p:nvSpPr>
          <p:cNvPr id="9" name="テキスト ボックス 8">
            <a:extLst>
              <a:ext uri="{FF2B5EF4-FFF2-40B4-BE49-F238E27FC236}">
                <a16:creationId xmlns:a16="http://schemas.microsoft.com/office/drawing/2014/main" id="{D8C0F518-6D31-484B-89C7-BCEF0AC6D80A}"/>
              </a:ext>
            </a:extLst>
          </p:cNvPr>
          <p:cNvSpPr txBox="1"/>
          <p:nvPr/>
        </p:nvSpPr>
        <p:spPr>
          <a:xfrm>
            <a:off x="7495461" y="4041931"/>
            <a:ext cx="2307534" cy="1341656"/>
          </a:xfrm>
          <a:prstGeom prst="wedgeEllipseCallout">
            <a:avLst>
              <a:gd name="adj1" fmla="val -61214"/>
              <a:gd name="adj2" fmla="val -5950"/>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専門性ある人材</a:t>
            </a:r>
          </a:p>
        </p:txBody>
      </p:sp>
      <p:sp>
        <p:nvSpPr>
          <p:cNvPr id="10" name="テキスト ボックス 9">
            <a:extLst>
              <a:ext uri="{FF2B5EF4-FFF2-40B4-BE49-F238E27FC236}">
                <a16:creationId xmlns:a16="http://schemas.microsoft.com/office/drawing/2014/main" id="{D8C0F518-6D31-484B-89C7-BCEF0AC6D80A}"/>
              </a:ext>
            </a:extLst>
          </p:cNvPr>
          <p:cNvSpPr txBox="1"/>
          <p:nvPr/>
        </p:nvSpPr>
        <p:spPr>
          <a:xfrm>
            <a:off x="4465642" y="5096935"/>
            <a:ext cx="3188645" cy="735747"/>
          </a:xfrm>
          <a:prstGeom prst="wedgeEllipseCallout">
            <a:avLst>
              <a:gd name="adj1" fmla="val -1024"/>
              <a:gd name="adj2" fmla="val -66941"/>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緊急時対応</a:t>
            </a:r>
          </a:p>
        </p:txBody>
      </p:sp>
      <p:sp>
        <p:nvSpPr>
          <p:cNvPr id="11" name="テキスト ボックス 10"/>
          <p:cNvSpPr txBox="1"/>
          <p:nvPr/>
        </p:nvSpPr>
        <p:spPr>
          <a:xfrm>
            <a:off x="4838323" y="3297916"/>
            <a:ext cx="2172496" cy="1446550"/>
          </a:xfrm>
          <a:prstGeom prst="rect">
            <a:avLst/>
          </a:prstGeom>
          <a:solidFill>
            <a:srgbClr val="7030A0"/>
          </a:solidFill>
          <a:ln w="76200">
            <a:solidFill>
              <a:srgbClr val="00B0F0"/>
            </a:solidFill>
          </a:ln>
        </p:spPr>
        <p:txBody>
          <a:bodyPr wrap="square" rtlCol="0">
            <a:spAutoFit/>
          </a:bodyPr>
          <a:lstStyle/>
          <a:p>
            <a:pPr algn="ctr">
              <a:defRPr/>
            </a:pPr>
            <a:r>
              <a:rPr kumimoji="1" lang="ja-JP" altLang="en-US"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支える</a:t>
            </a:r>
            <a:endParaRPr kumimoji="1" lang="en-US" altLang="ja-JP"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defRPr/>
            </a:pPr>
            <a:r>
              <a:rPr kumimoji="1" lang="ja-JP" altLang="en-US"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仕組み</a:t>
            </a:r>
          </a:p>
        </p:txBody>
      </p:sp>
      <p:sp>
        <p:nvSpPr>
          <p:cNvPr id="12" name="正方形/長方形 11"/>
          <p:cNvSpPr/>
          <p:nvPr/>
        </p:nvSpPr>
        <p:spPr>
          <a:xfrm>
            <a:off x="858128" y="6166178"/>
            <a:ext cx="10839157" cy="461665"/>
          </a:xfrm>
          <a:prstGeom prst="rect">
            <a:avLst/>
          </a:prstGeom>
        </p:spPr>
        <p:txBody>
          <a:bodyPr wrap="square">
            <a:spAutoFit/>
          </a:bodyPr>
          <a:lstStyle/>
          <a:p>
            <a:pPr>
              <a:defRPr/>
            </a:pPr>
            <a:r>
              <a:rPr lang="ja-JP" altLang="en-US" sz="2400" b="1" dirty="0">
                <a:latin typeface="Meiryo UI" panose="020B0604030504040204" pitchFamily="50" charset="-128"/>
                <a:ea typeface="Meiryo UI" panose="020B0604030504040204" pitchFamily="50" charset="-128"/>
              </a:rPr>
              <a:t>重度者が引っ越したり、他市の事業所を使わざるを得ない現状を打破！！</a:t>
            </a:r>
          </a:p>
        </p:txBody>
      </p:sp>
      <p:sp>
        <p:nvSpPr>
          <p:cNvPr id="3" name="スライド番号プレースホルダー 2">
            <a:extLst>
              <a:ext uri="{FF2B5EF4-FFF2-40B4-BE49-F238E27FC236}">
                <a16:creationId xmlns:a16="http://schemas.microsoft.com/office/drawing/2014/main" id="{AD69EB96-7DAA-44C4-A06E-A51560D68D63}"/>
              </a:ext>
            </a:extLst>
          </p:cNvPr>
          <p:cNvSpPr>
            <a:spLocks noGrp="1"/>
          </p:cNvSpPr>
          <p:nvPr>
            <p:ph type="sldNum" sz="quarter" idx="12"/>
          </p:nvPr>
        </p:nvSpPr>
        <p:spPr/>
        <p:txBody>
          <a:bodyPr/>
          <a:lstStyle/>
          <a:p>
            <a:fld id="{B2DC25EE-239B-4C5F-AAD1-255A7D5F1EE2}" type="slidenum">
              <a:rPr lang="en-US" smtClean="0"/>
              <a:t>6</a:t>
            </a:fld>
            <a:endParaRPr lang="en-US"/>
          </a:p>
        </p:txBody>
      </p:sp>
    </p:spTree>
    <p:extLst>
      <p:ext uri="{BB962C8B-B14F-4D97-AF65-F5344CB8AC3E}">
        <p14:creationId xmlns:p14="http://schemas.microsoft.com/office/powerpoint/2010/main" val="376457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99729C-9CD4-44EA-8444-6E101CB0A300}"/>
              </a:ext>
            </a:extLst>
          </p:cNvPr>
          <p:cNvSpPr/>
          <p:nvPr/>
        </p:nvSpPr>
        <p:spPr>
          <a:xfrm>
            <a:off x="1134329" y="1691385"/>
            <a:ext cx="8055253" cy="78621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schemeClr val="tx1"/>
              </a:solidFill>
              <a:latin typeface="Calibri" panose="020F0502020204030204"/>
              <a:ea typeface="游ゴシック" panose="020B0400000000000000" pitchFamily="50" charset="-128"/>
            </a:endParaRPr>
          </a:p>
        </p:txBody>
      </p:sp>
      <p:sp>
        <p:nvSpPr>
          <p:cNvPr id="5" name="正方形/長方形 4">
            <a:extLst>
              <a:ext uri="{FF2B5EF4-FFF2-40B4-BE49-F238E27FC236}">
                <a16:creationId xmlns:a16="http://schemas.microsoft.com/office/drawing/2014/main" id="{7111B7F0-ABCD-402E-B4B1-7168824F82F5}"/>
              </a:ext>
            </a:extLst>
          </p:cNvPr>
          <p:cNvSpPr/>
          <p:nvPr/>
        </p:nvSpPr>
        <p:spPr>
          <a:xfrm>
            <a:off x="919090" y="287973"/>
            <a:ext cx="10475742" cy="2677656"/>
          </a:xfrm>
          <a:prstGeom prst="rect">
            <a:avLst/>
          </a:prstGeom>
        </p:spPr>
        <p:txBody>
          <a:bodyPr wrap="square">
            <a:spAutoFit/>
          </a:bodyPr>
          <a:lstStyle/>
          <a:p>
            <a:pPr>
              <a:defRPr/>
            </a:pPr>
            <a:r>
              <a:rPr lang="ja-JP" altLang="en-US" sz="2400" b="1" dirty="0">
                <a:solidFill>
                  <a:srgbClr val="002060"/>
                </a:solidFill>
                <a:latin typeface="Meiryo UI" panose="020B0604030504040204" pitchFamily="50" charset="-128"/>
                <a:ea typeface="Meiryo UI" panose="020B0604030504040204" pitchFamily="50" charset="-128"/>
              </a:rPr>
              <a:t>必要な機能等</a:t>
            </a:r>
          </a:p>
          <a:p>
            <a:pPr>
              <a:defRPr/>
            </a:pPr>
            <a:r>
              <a:rPr lang="ja-JP" altLang="en-US" dirty="0">
                <a:latin typeface="Meiryo UI" panose="020B0604030504040204" pitchFamily="50" charset="-128"/>
                <a:ea typeface="Meiryo UI" panose="020B0604030504040204" pitchFamily="50" charset="-128"/>
              </a:rPr>
              <a:t>　拠点等の機能強化を図るため、５つの機能を集約し、</a:t>
            </a:r>
            <a:r>
              <a:rPr lang="ja-JP" altLang="en-US" b="1" u="sng" dirty="0">
                <a:solidFill>
                  <a:srgbClr val="002060"/>
                </a:solidFill>
                <a:latin typeface="Meiryo UI" panose="020B0604030504040204" pitchFamily="50" charset="-128"/>
                <a:ea typeface="Meiryo UI" panose="020B0604030504040204" pitchFamily="50" charset="-128"/>
              </a:rPr>
              <a:t>ＧＨや障害者支援施設等に付加した「多機能拠点整備型」</a:t>
            </a:r>
            <a:r>
              <a:rPr lang="ja-JP" altLang="en-US" dirty="0">
                <a:solidFill>
                  <a:srgbClr val="002060"/>
                </a:solidFill>
                <a:latin typeface="Meiryo UI" panose="020B0604030504040204" pitchFamily="50" charset="-128"/>
                <a:ea typeface="Meiryo UI" panose="020B0604030504040204" pitchFamily="50" charset="-128"/>
              </a:rPr>
              <a:t>、また、</a:t>
            </a:r>
            <a:r>
              <a:rPr lang="ja-JP" altLang="en-US" b="1" u="sng" dirty="0">
                <a:solidFill>
                  <a:srgbClr val="002060"/>
                </a:solidFill>
                <a:latin typeface="Meiryo UI" panose="020B0604030504040204" pitchFamily="50" charset="-128"/>
                <a:ea typeface="Meiryo UI" panose="020B0604030504040204" pitchFamily="50" charset="-128"/>
              </a:rPr>
              <a:t>地域における複数の機関が分担して機能を担う体制の「面的整備型」</a:t>
            </a:r>
            <a:r>
              <a:rPr lang="ja-JP" altLang="en-US" dirty="0">
                <a:latin typeface="Meiryo UI" panose="020B0604030504040204" pitchFamily="50" charset="-128"/>
                <a:ea typeface="Meiryo UI" panose="020B0604030504040204" pitchFamily="50" charset="-128"/>
              </a:rPr>
              <a:t>等、地域の実情に応じた整備を行う。（例：「多機能拠点整備型」＋「面的整備型」）</a:t>
            </a:r>
          </a:p>
          <a:p>
            <a:pPr>
              <a:defRPr/>
            </a:pPr>
            <a:endParaRPr lang="ja-JP" altLang="en-US" dirty="0">
              <a:latin typeface="Meiryo UI" panose="020B0604030504040204" pitchFamily="50" charset="-128"/>
              <a:ea typeface="Meiryo UI" panose="020B0604030504040204" pitchFamily="50" charset="-128"/>
            </a:endParaRPr>
          </a:p>
          <a:p>
            <a:pPr>
              <a:defRPr/>
            </a:pPr>
            <a:r>
              <a:rPr lang="ja-JP" altLang="en-US" dirty="0">
                <a:latin typeface="Meiryo UI" panose="020B0604030504040204" pitchFamily="50" charset="-128"/>
                <a:ea typeface="Meiryo UI" panose="020B0604030504040204" pitchFamily="50" charset="-128"/>
              </a:rPr>
              <a:t>　　</a:t>
            </a:r>
            <a:r>
              <a:rPr lang="ja-JP" altLang="en-US" b="1" dirty="0">
                <a:solidFill>
                  <a:srgbClr val="002060"/>
                </a:solidFill>
                <a:latin typeface="Meiryo UI" panose="020B0604030504040204" pitchFamily="50" charset="-128"/>
                <a:ea typeface="Meiryo UI" panose="020B0604030504040204" pitchFamily="50" charset="-128"/>
              </a:rPr>
              <a:t>①相談　　　　　　　　②緊急時の受け入れ・対応</a:t>
            </a:r>
          </a:p>
          <a:p>
            <a:pPr>
              <a:defRPr/>
            </a:pPr>
            <a:r>
              <a:rPr lang="ja-JP" altLang="en-US" b="1" dirty="0">
                <a:solidFill>
                  <a:srgbClr val="002060"/>
                </a:solidFill>
                <a:latin typeface="Meiryo UI" panose="020B0604030504040204" pitchFamily="50" charset="-128"/>
                <a:ea typeface="Meiryo UI" panose="020B0604030504040204" pitchFamily="50" charset="-128"/>
              </a:rPr>
              <a:t>　　③体験の機会・場　　④専門的人材の確保・養成　　⑤地域の体制づくり</a:t>
            </a:r>
            <a:endParaRPr lang="en-US" altLang="ja-JP" b="1" dirty="0">
              <a:solidFill>
                <a:srgbClr val="002060"/>
              </a:solidFill>
              <a:latin typeface="Meiryo UI" panose="020B0604030504040204" pitchFamily="50" charset="-128"/>
              <a:ea typeface="Meiryo UI" panose="020B0604030504040204" pitchFamily="50" charset="-128"/>
            </a:endParaRPr>
          </a:p>
          <a:p>
            <a:pPr>
              <a:defRPr/>
            </a:pPr>
            <a:endParaRPr lang="ja-JP" altLang="en-US" dirty="0">
              <a:latin typeface="Meiryo UI" panose="020B0604030504040204" pitchFamily="50" charset="-128"/>
              <a:ea typeface="Meiryo UI" panose="020B0604030504040204" pitchFamily="50" charset="-128"/>
            </a:endParaRPr>
          </a:p>
          <a:p>
            <a:pPr marL="179388" indent="-179388">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地域の実情を踏まえ、必要な機能やその機能の内容の充足の程度については、市町村が判断する。</a:t>
            </a:r>
          </a:p>
        </p:txBody>
      </p:sp>
      <p:sp>
        <p:nvSpPr>
          <p:cNvPr id="4" name="テキスト ボックス 3">
            <a:extLst>
              <a:ext uri="{FF2B5EF4-FFF2-40B4-BE49-F238E27FC236}">
                <a16:creationId xmlns:a16="http://schemas.microsoft.com/office/drawing/2014/main" id="{14E5894A-99C6-4482-8E2B-DD11801CAEB8}"/>
              </a:ext>
            </a:extLst>
          </p:cNvPr>
          <p:cNvSpPr txBox="1"/>
          <p:nvPr/>
        </p:nvSpPr>
        <p:spPr>
          <a:xfrm>
            <a:off x="1729098" y="3489442"/>
            <a:ext cx="6648628" cy="369332"/>
          </a:xfrm>
          <a:prstGeom prst="rect">
            <a:avLst/>
          </a:prstGeom>
          <a:noFill/>
        </p:spPr>
        <p:txBody>
          <a:bodyPr wrap="square" rtlCol="0">
            <a:spAutoFit/>
          </a:bodyPr>
          <a:lstStyle/>
          <a:p>
            <a:pPr>
              <a:defRPr/>
            </a:pPr>
            <a:r>
              <a:rPr kumimoji="1" lang="ja-JP" altLang="en-US" b="1" dirty="0">
                <a:solidFill>
                  <a:srgbClr val="002060"/>
                </a:solidFill>
                <a:latin typeface="Meiryo UI" panose="020B0604030504040204" pitchFamily="50" charset="-128"/>
                <a:ea typeface="Meiryo UI" panose="020B0604030504040204" pitchFamily="50" charset="-128"/>
              </a:rPr>
              <a:t>そもそも、何故「地域生活支援拠点」が必要なのか？</a:t>
            </a:r>
            <a:endParaRPr kumimoji="1" lang="en-US" altLang="ja-JP" b="1" dirty="0">
              <a:solidFill>
                <a:srgbClr val="002060"/>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C4F1D0B-1221-42B7-9B00-2EE6D43FFD92}"/>
              </a:ext>
            </a:extLst>
          </p:cNvPr>
          <p:cNvSpPr/>
          <p:nvPr/>
        </p:nvSpPr>
        <p:spPr>
          <a:xfrm>
            <a:off x="2057824" y="4065177"/>
            <a:ext cx="5787162" cy="369332"/>
          </a:xfrm>
          <a:prstGeom prst="rect">
            <a:avLst/>
          </a:prstGeom>
        </p:spPr>
        <p:txBody>
          <a:bodyPr wrap="none">
            <a:spAutoFit/>
          </a:bodyPr>
          <a:lstStyle/>
          <a:p>
            <a:pPr>
              <a:defRPr/>
            </a:pPr>
            <a:r>
              <a:rPr kumimoji="1" lang="en-US" altLang="ja-JP" dirty="0">
                <a:latin typeface="Meiryo UI" panose="020B0604030504040204" pitchFamily="50" charset="-128"/>
                <a:ea typeface="Meiryo UI" panose="020B0604030504040204" pitchFamily="50" charset="-128"/>
              </a:rPr>
              <a:t>24</a:t>
            </a:r>
            <a:r>
              <a:rPr kumimoji="1" lang="ja-JP" altLang="en-US" dirty="0">
                <a:latin typeface="Meiryo UI" panose="020B0604030504040204" pitchFamily="50" charset="-128"/>
                <a:ea typeface="Meiryo UI" panose="020B0604030504040204" pitchFamily="50" charset="-128"/>
              </a:rPr>
              <a:t>時間</a:t>
            </a:r>
            <a:r>
              <a:rPr kumimoji="1" lang="en-US" altLang="ja-JP" dirty="0">
                <a:latin typeface="Meiryo UI" panose="020B0604030504040204" pitchFamily="50" charset="-128"/>
                <a:ea typeface="Meiryo UI" panose="020B0604030504040204" pitchFamily="50" charset="-128"/>
              </a:rPr>
              <a:t>365</a:t>
            </a:r>
            <a:r>
              <a:rPr kumimoji="1" lang="ja-JP" altLang="en-US" dirty="0">
                <a:latin typeface="Meiryo UI" panose="020B0604030504040204" pitchFamily="50" charset="-128"/>
                <a:ea typeface="Meiryo UI" panose="020B0604030504040204" pitchFamily="50" charset="-128"/>
              </a:rPr>
              <a:t>日、安心できる場所で暮らしたい　→　施設入所</a:t>
            </a:r>
            <a:endParaRPr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F6B5DA9-B6C4-4E8C-922F-32F38A5705B1}"/>
              </a:ext>
            </a:extLst>
          </p:cNvPr>
          <p:cNvPicPr>
            <a:picLocks noChangeAspect="1"/>
          </p:cNvPicPr>
          <p:nvPr/>
        </p:nvPicPr>
        <p:blipFill rotWithShape="1">
          <a:blip r:embed="rId3"/>
          <a:srcRect l="6149" t="7147" r="6261" b="8327"/>
          <a:stretch/>
        </p:blipFill>
        <p:spPr>
          <a:xfrm>
            <a:off x="7882071" y="4517557"/>
            <a:ext cx="2375731" cy="1633505"/>
          </a:xfrm>
          <a:prstGeom prst="rect">
            <a:avLst/>
          </a:prstGeom>
        </p:spPr>
      </p:pic>
      <p:pic>
        <p:nvPicPr>
          <p:cNvPr id="12" name="Picture 6">
            <a:extLst>
              <a:ext uri="{FF2B5EF4-FFF2-40B4-BE49-F238E27FC236}">
                <a16:creationId xmlns:a16="http://schemas.microsoft.com/office/drawing/2014/main" id="{92E65D52-972D-41F9-B452-001F82990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8025" y="5506597"/>
            <a:ext cx="1169777" cy="92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a:extLst>
              <a:ext uri="{FF2B5EF4-FFF2-40B4-BE49-F238E27FC236}">
                <a16:creationId xmlns:a16="http://schemas.microsoft.com/office/drawing/2014/main" id="{1B36F3AA-832E-4A32-B463-E9A149F4C3F8}"/>
              </a:ext>
            </a:extLst>
          </p:cNvPr>
          <p:cNvSpPr/>
          <p:nvPr/>
        </p:nvSpPr>
        <p:spPr>
          <a:xfrm>
            <a:off x="2476568" y="4509054"/>
            <a:ext cx="2730235" cy="923330"/>
          </a:xfrm>
          <a:prstGeom prst="rect">
            <a:avLst/>
          </a:prstGeom>
        </p:spPr>
        <p:txBody>
          <a:bodyPr wrap="none">
            <a:spAutoFit/>
          </a:bodyPr>
          <a:lstStyle/>
          <a:p>
            <a:pPr>
              <a:defRPr/>
            </a:pPr>
            <a:r>
              <a:rPr kumimoji="1" lang="ja-JP" altLang="en-US" dirty="0">
                <a:latin typeface="Meiryo UI" panose="020B0604030504040204" pitchFamily="50" charset="-128"/>
                <a:ea typeface="Meiryo UI" panose="020B0604030504040204" pitchFamily="50" charset="-128"/>
              </a:rPr>
              <a:t>・重度障害のある人</a:t>
            </a:r>
            <a:endParaRPr kumimoji="1" lang="en-US" altLang="ja-JP" dirty="0">
              <a:latin typeface="Meiryo UI" panose="020B0604030504040204" pitchFamily="50" charset="-128"/>
              <a:ea typeface="Meiryo UI" panose="020B0604030504040204" pitchFamily="50" charset="-128"/>
            </a:endParaRPr>
          </a:p>
          <a:p>
            <a:pPr>
              <a:defRPr/>
            </a:pPr>
            <a:r>
              <a:rPr kumimoji="1" lang="ja-JP" altLang="en-US" dirty="0">
                <a:latin typeface="Meiryo UI" panose="020B0604030504040204" pitchFamily="50" charset="-128"/>
                <a:ea typeface="Meiryo UI" panose="020B0604030504040204" pitchFamily="50" charset="-128"/>
              </a:rPr>
              <a:t>・行動障害のある人</a:t>
            </a:r>
            <a:endParaRPr kumimoji="1" lang="en-US" altLang="ja-JP" dirty="0">
              <a:latin typeface="Meiryo UI" panose="020B0604030504040204" pitchFamily="50" charset="-128"/>
              <a:ea typeface="Meiryo UI" panose="020B0604030504040204" pitchFamily="50" charset="-128"/>
            </a:endParaRPr>
          </a:p>
          <a:p>
            <a:pPr>
              <a:defRPr/>
            </a:pPr>
            <a:r>
              <a:rPr kumimoji="1" lang="ja-JP" altLang="en-US" dirty="0">
                <a:latin typeface="Meiryo UI" panose="020B0604030504040204" pitchFamily="50" charset="-128"/>
                <a:ea typeface="Meiryo UI" panose="020B0604030504040204" pitchFamily="50" charset="-128"/>
              </a:rPr>
              <a:t>・突発的な対応が必要な方</a:t>
            </a:r>
            <a:endParaRPr lang="ja-JP" altLang="en-US"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1F8DCE7D-7802-42C2-8CA3-0427E7A06003}"/>
              </a:ext>
            </a:extLst>
          </p:cNvPr>
          <p:cNvSpPr/>
          <p:nvPr/>
        </p:nvSpPr>
        <p:spPr>
          <a:xfrm>
            <a:off x="2048726" y="5515431"/>
            <a:ext cx="4426212" cy="923330"/>
          </a:xfrm>
          <a:prstGeom prst="rect">
            <a:avLst/>
          </a:prstGeom>
        </p:spPr>
        <p:txBody>
          <a:bodyPr wrap="none">
            <a:spAutoFit/>
          </a:bodyPr>
          <a:lstStyle/>
          <a:p>
            <a:pPr>
              <a:defRPr/>
            </a:pPr>
            <a:r>
              <a:rPr kumimoji="1" lang="ja-JP" altLang="en-US" dirty="0">
                <a:latin typeface="Meiryo UI" panose="020B0604030504040204" pitchFamily="50" charset="-128"/>
                <a:ea typeface="Meiryo UI" panose="020B0604030504040204" pitchFamily="50" charset="-128"/>
              </a:rPr>
              <a:t>選択肢は、施設入所しかないのか？</a:t>
            </a:r>
            <a:endParaRPr kumimoji="1" lang="en-US" altLang="ja-JP" dirty="0">
              <a:latin typeface="Meiryo UI" panose="020B0604030504040204" pitchFamily="50" charset="-128"/>
              <a:ea typeface="Meiryo UI" panose="020B0604030504040204" pitchFamily="50" charset="-128"/>
            </a:endParaRPr>
          </a:p>
          <a:p>
            <a:pPr>
              <a:defRPr/>
            </a:pPr>
            <a:r>
              <a:rPr kumimoji="1" lang="ja-JP" altLang="en-US" dirty="0">
                <a:latin typeface="Meiryo UI" panose="020B0604030504040204" pitchFamily="50" charset="-128"/>
                <a:ea typeface="Meiryo UI" panose="020B0604030504040204" pitchFamily="50" charset="-128"/>
              </a:rPr>
              <a:t>地域で暮らし続けるためには何が必要なのか？</a:t>
            </a:r>
            <a:endParaRPr kumimoji="1" lang="en-US" altLang="ja-JP" dirty="0">
              <a:latin typeface="Meiryo UI" panose="020B0604030504040204" pitchFamily="50" charset="-128"/>
              <a:ea typeface="Meiryo UI" panose="020B0604030504040204" pitchFamily="50" charset="-128"/>
            </a:endParaRPr>
          </a:p>
          <a:p>
            <a:pPr>
              <a:defRPr/>
            </a:pP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5</a:t>
            </a:r>
            <a:r>
              <a:rPr kumimoji="1" lang="ja-JP" altLang="en-US" dirty="0" err="1">
                <a:latin typeface="Meiryo UI" panose="020B0604030504040204" pitchFamily="50" charset="-128"/>
                <a:ea typeface="Meiryo UI" panose="020B0604030504040204" pitchFamily="50" charset="-128"/>
              </a:rPr>
              <a:t>つの</a:t>
            </a:r>
            <a:r>
              <a:rPr kumimoji="1" lang="ja-JP" altLang="en-US" dirty="0">
                <a:latin typeface="Meiryo UI" panose="020B0604030504040204" pitchFamily="50" charset="-128"/>
                <a:ea typeface="Meiryo UI" panose="020B0604030504040204" pitchFamily="50" charset="-128"/>
              </a:rPr>
              <a:t>機能が必要</a:t>
            </a:r>
            <a:endParaRPr lang="ja-JP" altLang="en-US" dirty="0">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4FDF9E7B-4118-4C0D-BD7F-DE564BE0F28C}"/>
              </a:ext>
            </a:extLst>
          </p:cNvPr>
          <p:cNvSpPr/>
          <p:nvPr/>
        </p:nvSpPr>
        <p:spPr>
          <a:xfrm>
            <a:off x="1729098" y="3351291"/>
            <a:ext cx="8656891" cy="3238856"/>
          </a:xfrm>
          <a:prstGeom prst="roundRect">
            <a:avLst>
              <a:gd name="adj" fmla="val 822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schemeClr val="tx1"/>
              </a:solidFill>
              <a:latin typeface="Calibri" panose="020F0502020204030204"/>
              <a:ea typeface="游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DEDE35F0-D5B0-4840-B949-2DE527464F65}"/>
              </a:ext>
            </a:extLst>
          </p:cNvPr>
          <p:cNvSpPr>
            <a:spLocks noGrp="1"/>
          </p:cNvSpPr>
          <p:nvPr>
            <p:ph type="sldNum" sz="quarter" idx="12"/>
          </p:nvPr>
        </p:nvSpPr>
        <p:spPr/>
        <p:txBody>
          <a:bodyPr/>
          <a:lstStyle/>
          <a:p>
            <a:fld id="{B2DC25EE-239B-4C5F-AAD1-255A7D5F1EE2}" type="slidenum">
              <a:rPr lang="en-US" smtClean="0"/>
              <a:t>7</a:t>
            </a:fld>
            <a:endParaRPr lang="en-US"/>
          </a:p>
        </p:txBody>
      </p:sp>
    </p:spTree>
    <p:extLst>
      <p:ext uri="{BB962C8B-B14F-4D97-AF65-F5344CB8AC3E}">
        <p14:creationId xmlns:p14="http://schemas.microsoft.com/office/powerpoint/2010/main" val="378207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2AEEFC0-C37A-493E-A136-5FC298CBCF9D}"/>
              </a:ext>
            </a:extLst>
          </p:cNvPr>
          <p:cNvSpPr txBox="1"/>
          <p:nvPr/>
        </p:nvSpPr>
        <p:spPr>
          <a:xfrm>
            <a:off x="1351967" y="998547"/>
            <a:ext cx="6759828" cy="2009061"/>
          </a:xfrm>
          <a:prstGeom prst="wedgeRoundRectCallout">
            <a:avLst>
              <a:gd name="adj1" fmla="val 56429"/>
              <a:gd name="adj2" fmla="val -2948"/>
              <a:gd name="adj3" fmla="val 16667"/>
            </a:avLst>
          </a:prstGeom>
          <a:solidFill>
            <a:srgbClr val="00FFCC"/>
          </a:solidFill>
          <a:ln>
            <a:solidFill>
              <a:srgbClr val="00FFCC"/>
            </a:solidFill>
          </a:ln>
        </p:spPr>
        <p:txBody>
          <a:bodyPr wrap="square" rtlCol="0">
            <a:spAutoFit/>
          </a:bodyPr>
          <a:lstStyle/>
          <a:p>
            <a:r>
              <a:rPr kumimoji="1" lang="ja-JP" altLang="en-US" sz="2800" b="1" dirty="0">
                <a:solidFill>
                  <a:srgbClr val="002060"/>
                </a:solidFill>
                <a:latin typeface="Meiryo UI" panose="020B0604030504040204" pitchFamily="50" charset="-128"/>
                <a:ea typeface="Meiryo UI" panose="020B0604030504040204" pitchFamily="50" charset="-128"/>
              </a:rPr>
              <a:t>市が多機能拠点整備型の施設を建てたから、うちの事業所は関係ないよね</a:t>
            </a:r>
            <a:r>
              <a:rPr kumimoji="1" lang="en-US" altLang="ja-JP" sz="2800" b="1" dirty="0">
                <a:solidFill>
                  <a:srgbClr val="002060"/>
                </a:solidFill>
                <a:latin typeface="Meiryo UI" panose="020B0604030504040204" pitchFamily="50" charset="-128"/>
                <a:ea typeface="Meiryo UI" panose="020B0604030504040204" pitchFamily="50" charset="-128"/>
              </a:rPr>
              <a:t>(^^♪</a:t>
            </a:r>
          </a:p>
          <a:p>
            <a:r>
              <a:rPr kumimoji="1" lang="ja-JP" altLang="en-US" sz="2800" b="1" dirty="0">
                <a:solidFill>
                  <a:srgbClr val="002060"/>
                </a:solidFill>
                <a:latin typeface="Meiryo UI" panose="020B0604030504040204" pitchFamily="50" charset="-128"/>
                <a:ea typeface="Meiryo UI" panose="020B0604030504040204" pitchFamily="50" charset="-128"/>
              </a:rPr>
              <a:t>重度の方は大変そう</a:t>
            </a:r>
            <a:r>
              <a:rPr kumimoji="1" lang="ja-JP" altLang="en-US" sz="2800" b="1">
                <a:solidFill>
                  <a:srgbClr val="002060"/>
                </a:solidFill>
                <a:latin typeface="Meiryo UI" panose="020B0604030504040204" pitchFamily="50" charset="-128"/>
                <a:ea typeface="Meiryo UI" panose="020B0604030504040204" pitchFamily="50" charset="-128"/>
              </a:rPr>
              <a:t>だから、拠点</a:t>
            </a:r>
            <a:r>
              <a:rPr kumimoji="1" lang="ja-JP" altLang="en-US" sz="2800" b="1" dirty="0">
                <a:solidFill>
                  <a:srgbClr val="002060"/>
                </a:solidFill>
                <a:latin typeface="Meiryo UI" panose="020B0604030504040204" pitchFamily="50" charset="-128"/>
                <a:ea typeface="Meiryo UI" panose="020B0604030504040204" pitchFamily="50" charset="-128"/>
              </a:rPr>
              <a:t>さんお願いしますね～！</a:t>
            </a:r>
          </a:p>
        </p:txBody>
      </p:sp>
      <p:pic>
        <p:nvPicPr>
          <p:cNvPr id="11266" name="Picture 2" descr="女性のイラスト「笑った顔・怒った顔・泣いた顔・笑顔」 | かわいい ...">
            <a:extLst>
              <a:ext uri="{FF2B5EF4-FFF2-40B4-BE49-F238E27FC236}">
                <a16:creationId xmlns:a16="http://schemas.microsoft.com/office/drawing/2014/main" id="{A62629E4-D80E-4BC5-9058-FE6259999D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9849" y="897045"/>
            <a:ext cx="1777114" cy="217862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好きな色で作れる矢印のフリーラスト素材">
            <a:extLst>
              <a:ext uri="{FF2B5EF4-FFF2-40B4-BE49-F238E27FC236}">
                <a16:creationId xmlns:a16="http://schemas.microsoft.com/office/drawing/2014/main" id="{5FA4C8FD-1EC8-4B07-AAC0-A097842516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653256" y="3251998"/>
            <a:ext cx="1122087" cy="76943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1B3B75DF-11F7-4974-AA2E-B2172B47E766}"/>
              </a:ext>
            </a:extLst>
          </p:cNvPr>
          <p:cNvSpPr txBox="1"/>
          <p:nvPr/>
        </p:nvSpPr>
        <p:spPr>
          <a:xfrm>
            <a:off x="2473929" y="4327120"/>
            <a:ext cx="6170797" cy="2246769"/>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本当にその対応で大丈夫でしょうか？</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多機能拠点型であっても、地域の社会資源である障害福祉サービス事業所等は必要に応じて連携することとなっています。</a:t>
            </a:r>
          </a:p>
        </p:txBody>
      </p:sp>
      <p:sp>
        <p:nvSpPr>
          <p:cNvPr id="4" name="テキスト ボックス 3">
            <a:extLst>
              <a:ext uri="{FF2B5EF4-FFF2-40B4-BE49-F238E27FC236}">
                <a16:creationId xmlns:a16="http://schemas.microsoft.com/office/drawing/2014/main" id="{3D877FFE-380D-455E-AFC3-E55DB556C704}"/>
              </a:ext>
            </a:extLst>
          </p:cNvPr>
          <p:cNvSpPr txBox="1"/>
          <p:nvPr/>
        </p:nvSpPr>
        <p:spPr>
          <a:xfrm>
            <a:off x="443175" y="201956"/>
            <a:ext cx="6294214"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地域の事業所のポジションは？</a:t>
            </a:r>
          </a:p>
        </p:txBody>
      </p:sp>
      <p:sp>
        <p:nvSpPr>
          <p:cNvPr id="5" name="スライド番号プレースホルダー 4">
            <a:extLst>
              <a:ext uri="{FF2B5EF4-FFF2-40B4-BE49-F238E27FC236}">
                <a16:creationId xmlns:a16="http://schemas.microsoft.com/office/drawing/2014/main" id="{32D3D38E-96F6-40DE-A551-A03B28672C11}"/>
              </a:ext>
            </a:extLst>
          </p:cNvPr>
          <p:cNvSpPr>
            <a:spLocks noGrp="1"/>
          </p:cNvSpPr>
          <p:nvPr>
            <p:ph type="sldNum" sz="quarter" idx="12"/>
          </p:nvPr>
        </p:nvSpPr>
        <p:spPr/>
        <p:txBody>
          <a:bodyPr/>
          <a:lstStyle/>
          <a:p>
            <a:fld id="{B2DC25EE-239B-4C5F-AAD1-255A7D5F1EE2}" type="slidenum">
              <a:rPr lang="en-US" smtClean="0"/>
              <a:t>8</a:t>
            </a:fld>
            <a:endParaRPr lang="en-US"/>
          </a:p>
        </p:txBody>
      </p:sp>
    </p:spTree>
    <p:extLst>
      <p:ext uri="{BB962C8B-B14F-4D97-AF65-F5344CB8AC3E}">
        <p14:creationId xmlns:p14="http://schemas.microsoft.com/office/powerpoint/2010/main" val="66770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0F69788-0DBC-4EA1-892E-9DA49117C123}"/>
              </a:ext>
            </a:extLst>
          </p:cNvPr>
          <p:cNvSpPr txBox="1"/>
          <p:nvPr/>
        </p:nvSpPr>
        <p:spPr>
          <a:xfrm>
            <a:off x="751716" y="372200"/>
            <a:ext cx="10176206" cy="6001643"/>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なので、実際には</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多機能拠点型であっても、地域の障害福祉サービス事業所等と面的につながっているのです。</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つまり、必然的に</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「多機能拠点＋面的整備型」となるのではないでしょうか？</a:t>
            </a:r>
            <a:endParaRPr kumimoji="1" lang="en-US" altLang="ja-JP" sz="2400" b="1" dirty="0">
              <a:latin typeface="Meiryo UI" panose="020B0604030504040204" pitchFamily="50" charset="-128"/>
              <a:ea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面的整備型であっても、緊急時の受け入れを行う短期入所事業を持っている事業所等を中心に、面的整備を行うはずです。</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「中核的な事業所＋他の事業所」となり、</a:t>
            </a:r>
            <a:endParaRPr kumimoji="1" lang="en-US" altLang="ja-JP" sz="2400" b="1" dirty="0">
              <a:latin typeface="Meiryo UI" panose="020B0604030504040204" pitchFamily="50" charset="-128"/>
              <a:ea typeface="Meiryo UI" panose="020B0604030504040204" pitchFamily="50" charset="-128"/>
            </a:endParaRPr>
          </a:p>
          <a:p>
            <a:endParaRPr kumimoji="1" lang="en-US" altLang="ja-JP" sz="2400" b="1" u="sng" dirty="0">
              <a:solidFill>
                <a:srgbClr val="00FFCC"/>
              </a:solidFill>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いずれにしても、</a:t>
            </a:r>
            <a:r>
              <a:rPr kumimoji="1" lang="ja-JP" altLang="en-US" sz="2400" b="1" u="sng" dirty="0">
                <a:solidFill>
                  <a:srgbClr val="002060"/>
                </a:solidFill>
                <a:latin typeface="Meiryo UI" panose="020B0604030504040204" pitchFamily="50" charset="-128"/>
                <a:ea typeface="Meiryo UI" panose="020B0604030504040204" pitchFamily="50" charset="-128"/>
              </a:rPr>
              <a:t>地域内の事業所が</a:t>
            </a:r>
            <a:endParaRPr kumimoji="1" lang="en-US" altLang="ja-JP" sz="2400" b="1" u="sng" dirty="0">
              <a:solidFill>
                <a:srgbClr val="002060"/>
              </a:solidFill>
              <a:latin typeface="Meiryo UI" panose="020B0604030504040204" pitchFamily="50" charset="-128"/>
              <a:ea typeface="Meiryo UI" panose="020B0604030504040204" pitchFamily="50" charset="-128"/>
            </a:endParaRPr>
          </a:p>
          <a:p>
            <a:r>
              <a:rPr kumimoji="1" lang="ja-JP" altLang="en-US" sz="2400" b="1" u="sng" dirty="0">
                <a:solidFill>
                  <a:srgbClr val="002060"/>
                </a:solidFill>
                <a:latin typeface="Meiryo UI" panose="020B0604030504040204" pitchFamily="50" charset="-128"/>
                <a:ea typeface="Meiryo UI" panose="020B0604030504040204" pitchFamily="50" charset="-128"/>
              </a:rPr>
              <a:t>「地域の障害者、障害児、その家族が安心して、</a:t>
            </a:r>
            <a:endParaRPr kumimoji="1" lang="en-US" altLang="ja-JP" sz="2400" b="1" u="sng" dirty="0">
              <a:solidFill>
                <a:srgbClr val="002060"/>
              </a:solidFill>
              <a:latin typeface="Meiryo UI" panose="020B0604030504040204" pitchFamily="50" charset="-128"/>
              <a:ea typeface="Meiryo UI" panose="020B0604030504040204" pitchFamily="50" charset="-128"/>
            </a:endParaRPr>
          </a:p>
          <a:p>
            <a:r>
              <a:rPr kumimoji="1" lang="ja-JP" altLang="en-US" sz="2400" b="1" u="sng" dirty="0">
                <a:solidFill>
                  <a:srgbClr val="002060"/>
                </a:solidFill>
                <a:latin typeface="Meiryo UI" panose="020B0604030504040204" pitchFamily="50" charset="-128"/>
                <a:ea typeface="Meiryo UI" panose="020B0604030504040204" pitchFamily="50" charset="-128"/>
              </a:rPr>
              <a:t>地域での生活を継続できるように支えるための</a:t>
            </a:r>
            <a:endParaRPr kumimoji="1" lang="en-US" altLang="ja-JP" sz="2400" b="1" u="sng" dirty="0">
              <a:solidFill>
                <a:srgbClr val="002060"/>
              </a:solidFill>
              <a:latin typeface="Meiryo UI" panose="020B0604030504040204" pitchFamily="50" charset="-128"/>
              <a:ea typeface="Meiryo UI" panose="020B0604030504040204" pitchFamily="50" charset="-128"/>
            </a:endParaRPr>
          </a:p>
          <a:p>
            <a:r>
              <a:rPr kumimoji="1" lang="ja-JP" altLang="en-US" sz="2400" b="1" u="sng" dirty="0">
                <a:solidFill>
                  <a:srgbClr val="002060"/>
                </a:solidFill>
                <a:latin typeface="Meiryo UI" panose="020B0604030504040204" pitchFamily="50" charset="-128"/>
                <a:ea typeface="Meiryo UI" panose="020B0604030504040204" pitchFamily="50" charset="-128"/>
              </a:rPr>
              <a:t>仕組み」を一緒につくっていく</a:t>
            </a:r>
            <a:r>
              <a:rPr kumimoji="1" lang="ja-JP" altLang="en-US" sz="2400" b="1" dirty="0">
                <a:latin typeface="Meiryo UI" panose="020B0604030504040204" pitchFamily="50" charset="-128"/>
                <a:ea typeface="Meiryo UI" panose="020B0604030504040204" pitchFamily="50" charset="-128"/>
              </a:rPr>
              <a:t>ことが重要となると</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思います。</a:t>
            </a:r>
            <a:endParaRPr kumimoji="1" lang="en-US" altLang="ja-JP" sz="2400" b="1" dirty="0">
              <a:latin typeface="Meiryo UI" panose="020B0604030504040204" pitchFamily="50" charset="-128"/>
              <a:ea typeface="Meiryo UI" panose="020B0604030504040204" pitchFamily="50" charset="-128"/>
            </a:endParaRPr>
          </a:p>
          <a:p>
            <a:endParaRPr kumimoji="1" lang="ja-JP" altLang="en-US" sz="2400" b="1" dirty="0">
              <a:latin typeface="Meiryo UI" panose="020B0604030504040204" pitchFamily="50" charset="-128"/>
              <a:ea typeface="Meiryo UI" panose="020B0604030504040204" pitchFamily="50" charset="-128"/>
            </a:endParaRPr>
          </a:p>
        </p:txBody>
      </p:sp>
      <p:pic>
        <p:nvPicPr>
          <p:cNvPr id="15364" name="Picture 4" descr="新語・流行語大賞2019』ノミネート・大賞結果一覧＆言葉の意味まとめ">
            <a:extLst>
              <a:ext uri="{FF2B5EF4-FFF2-40B4-BE49-F238E27FC236}">
                <a16:creationId xmlns:a16="http://schemas.microsoft.com/office/drawing/2014/main" id="{CE63EA37-F0A3-46EF-8E63-8B5BB95EE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251" y="3373021"/>
            <a:ext cx="4454057" cy="309354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5B800434-CFFC-46EE-9F62-90CA7706B0A7}"/>
              </a:ext>
            </a:extLst>
          </p:cNvPr>
          <p:cNvSpPr/>
          <p:nvPr/>
        </p:nvSpPr>
        <p:spPr>
          <a:xfrm>
            <a:off x="7895028" y="3136612"/>
            <a:ext cx="2804908" cy="584775"/>
          </a:xfrm>
          <a:prstGeom prst="rect">
            <a:avLst/>
          </a:prstGeom>
          <a:noFill/>
        </p:spPr>
        <p:txBody>
          <a:bodyPr wrap="square" lIns="91440" tIns="45720" rIns="91440" bIns="45720">
            <a:spAutoFit/>
          </a:bodyPr>
          <a:lstStyle/>
          <a:p>
            <a:pPr algn="ctr"/>
            <a:r>
              <a:rPr lang="en-US" altLang="ja-JP"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ONE</a:t>
            </a:r>
            <a:r>
              <a:rPr lang="ja-JP"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 </a:t>
            </a:r>
            <a:r>
              <a:rPr lang="en-US" altLang="ja-JP"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TEAM</a:t>
            </a:r>
            <a:endParaRPr lang="ja-JP"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endParaRPr>
          </a:p>
        </p:txBody>
      </p:sp>
      <p:sp>
        <p:nvSpPr>
          <p:cNvPr id="5" name="スライド番号プレースホルダー 4">
            <a:extLst>
              <a:ext uri="{FF2B5EF4-FFF2-40B4-BE49-F238E27FC236}">
                <a16:creationId xmlns:a16="http://schemas.microsoft.com/office/drawing/2014/main" id="{6E6867F7-6CDC-43AF-A9A4-3E22C464F2F9}"/>
              </a:ext>
            </a:extLst>
          </p:cNvPr>
          <p:cNvSpPr>
            <a:spLocks noGrp="1"/>
          </p:cNvSpPr>
          <p:nvPr>
            <p:ph type="sldNum" sz="quarter" idx="12"/>
          </p:nvPr>
        </p:nvSpPr>
        <p:spPr/>
        <p:txBody>
          <a:bodyPr/>
          <a:lstStyle/>
          <a:p>
            <a:fld id="{B2DC25EE-239B-4C5F-AAD1-255A7D5F1EE2}" type="slidenum">
              <a:rPr lang="en-US" smtClean="0"/>
              <a:t>9</a:t>
            </a:fld>
            <a:endParaRPr lang="en-US"/>
          </a:p>
        </p:txBody>
      </p:sp>
    </p:spTree>
    <p:extLst>
      <p:ext uri="{BB962C8B-B14F-4D97-AF65-F5344CB8AC3E}">
        <p14:creationId xmlns:p14="http://schemas.microsoft.com/office/powerpoint/2010/main" val="392778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anim calcmode="lin" valueType="num">
                                      <p:cBhvr>
                                        <p:cTn id="8" dur="1000" fill="hold"/>
                                        <p:tgtEl>
                                          <p:spTgt spid="15364"/>
                                        </p:tgtEl>
                                        <p:attrNameLst>
                                          <p:attrName>ppt_x</p:attrName>
                                        </p:attrNameLst>
                                      </p:cBhvr>
                                      <p:tavLst>
                                        <p:tav tm="0">
                                          <p:val>
                                            <p:strVal val="#ppt_x"/>
                                          </p:val>
                                        </p:tav>
                                        <p:tav tm="100000">
                                          <p:val>
                                            <p:strVal val="#ppt_x"/>
                                          </p:val>
                                        </p:tav>
                                      </p:tavLst>
                                    </p:anim>
                                    <p:anim calcmode="lin" valueType="num">
                                      <p:cBhvr>
                                        <p:cTn id="9"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テーマ">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4406</Words>
  <Application>Microsoft Office PowerPoint</Application>
  <PresentationFormat>ワイド画面</PresentationFormat>
  <Paragraphs>428</Paragraphs>
  <Slides>30</Slides>
  <Notes>16</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30</vt:i4>
      </vt:variant>
    </vt:vector>
  </HeadingPairs>
  <TitlesOfParts>
    <vt:vector size="44" baseType="lpstr">
      <vt:lpstr>ＤＦ特太ゴシック体</vt:lpstr>
      <vt:lpstr>ＤＨＰ平成明朝体W7</vt:lpstr>
      <vt:lpstr>HGPｺﾞｼｯｸM</vt:lpstr>
      <vt:lpstr>HG丸ｺﾞｼｯｸM-PRO</vt:lpstr>
      <vt:lpstr>Meiryo UI</vt:lpstr>
      <vt:lpstr>ＭＳ Ｐゴシック</vt:lpstr>
      <vt:lpstr>メイリオ</vt:lpstr>
      <vt:lpstr>Arial</vt:lpstr>
      <vt:lpstr>Arial Black</vt:lpstr>
      <vt:lpstr>Calibri</vt:lpstr>
      <vt:lpstr>Calibri Light</vt:lpstr>
      <vt:lpstr>Segoe Print</vt:lpstr>
      <vt:lpstr>Wingdings</vt:lpstr>
      <vt:lpstr>Office テーマ</vt:lpstr>
      <vt:lpstr>PowerPoint プレゼンテーション</vt:lpstr>
      <vt:lpstr>本講義のねらい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事例　　</vt:lpstr>
      <vt:lpstr>事例　　</vt:lpstr>
      <vt:lpstr>事例　　</vt:lpstr>
      <vt:lpstr>事例　　</vt:lpstr>
      <vt:lpstr>事例から見えること　　　</vt:lpstr>
      <vt:lpstr>演習ワークシートの見方　</vt:lpstr>
      <vt:lpstr>演習ワークシートの見方　</vt:lpstr>
      <vt:lpstr>演習ワークシートの見方　</vt:lpstr>
      <vt:lpstr>演習ワークシートの見方　</vt:lpstr>
      <vt:lpstr>演習ワークシートの見方　</vt:lpstr>
      <vt:lpstr>演習ワークシートの見方　</vt:lpstr>
      <vt:lpstr>おわりに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2016-02-09T17:41:54Z</dcterms:created>
  <dcterms:modified xsi:type="dcterms:W3CDTF">2023-08-12T04:45:21Z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